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3" r:id="rId1"/>
    <p:sldMasterId id="2147484027" r:id="rId2"/>
    <p:sldMasterId id="2147484033" r:id="rId3"/>
    <p:sldMasterId id="2147484039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9" r:id="rId6"/>
    <p:sldId id="260" r:id="rId7"/>
    <p:sldId id="479" r:id="rId8"/>
    <p:sldId id="474" r:id="rId9"/>
    <p:sldId id="476" r:id="rId10"/>
    <p:sldId id="475" r:id="rId11"/>
    <p:sldId id="419" r:id="rId12"/>
    <p:sldId id="420" r:id="rId13"/>
    <p:sldId id="421" r:id="rId14"/>
    <p:sldId id="422" r:id="rId15"/>
    <p:sldId id="423" r:id="rId16"/>
    <p:sldId id="357" r:id="rId17"/>
    <p:sldId id="337" r:id="rId18"/>
    <p:sldId id="480" r:id="rId19"/>
    <p:sldId id="481" r:id="rId20"/>
    <p:sldId id="482" r:id="rId21"/>
    <p:sldId id="455" r:id="rId22"/>
    <p:sldId id="457" r:id="rId23"/>
    <p:sldId id="456" r:id="rId24"/>
    <p:sldId id="264" r:id="rId25"/>
    <p:sldId id="470" r:id="rId26"/>
    <p:sldId id="461" r:id="rId27"/>
    <p:sldId id="462" r:id="rId28"/>
    <p:sldId id="463" r:id="rId29"/>
    <p:sldId id="471" r:id="rId30"/>
    <p:sldId id="460" r:id="rId31"/>
    <p:sldId id="472" r:id="rId32"/>
    <p:sldId id="473" r:id="rId33"/>
    <p:sldId id="452" r:id="rId34"/>
    <p:sldId id="453" r:id="rId35"/>
    <p:sldId id="340" r:id="rId36"/>
    <p:sldId id="477" r:id="rId37"/>
    <p:sldId id="478" r:id="rId38"/>
  </p:sldIdLst>
  <p:sldSz cx="9144000" cy="6858000" type="screen4x3"/>
  <p:notesSz cx="6669088" cy="9928225"/>
  <p:custDataLst>
    <p:tags r:id="rId41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F19E163-675C-4378-A301-136F5D9D7C9E}">
          <p14:sldIdLst>
            <p14:sldId id="256"/>
            <p14:sldId id="259"/>
            <p14:sldId id="260"/>
            <p14:sldId id="479"/>
            <p14:sldId id="474"/>
            <p14:sldId id="476"/>
            <p14:sldId id="475"/>
            <p14:sldId id="419"/>
            <p14:sldId id="420"/>
            <p14:sldId id="421"/>
            <p14:sldId id="422"/>
            <p14:sldId id="423"/>
            <p14:sldId id="357"/>
            <p14:sldId id="337"/>
            <p14:sldId id="480"/>
            <p14:sldId id="481"/>
            <p14:sldId id="482"/>
            <p14:sldId id="455"/>
            <p14:sldId id="457"/>
            <p14:sldId id="456"/>
            <p14:sldId id="264"/>
            <p14:sldId id="470"/>
            <p14:sldId id="461"/>
            <p14:sldId id="462"/>
            <p14:sldId id="463"/>
            <p14:sldId id="471"/>
            <p14:sldId id="460"/>
            <p14:sldId id="472"/>
            <p14:sldId id="473"/>
            <p14:sldId id="452"/>
            <p14:sldId id="453"/>
            <p14:sldId id="340"/>
            <p14:sldId id="477"/>
            <p14:sldId id="4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C80"/>
    <a:srgbClr val="0A6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513" autoAdjust="0"/>
    <p:restoredTop sz="99033" autoAdjust="0"/>
  </p:normalViewPr>
  <p:slideViewPr>
    <p:cSldViewPr snapToObjects="1" showGuides="1">
      <p:cViewPr>
        <p:scale>
          <a:sx n="70" d="100"/>
          <a:sy n="70" d="100"/>
        </p:scale>
        <p:origin x="-1128" y="-768"/>
      </p:cViewPr>
      <p:guideLst>
        <p:guide orient="horz" pos="3793"/>
        <p:guide orient="horz" pos="1071"/>
        <p:guide pos="385"/>
        <p:guide pos="5329"/>
        <p:guide pos="51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4"/>
    </p:cViewPr>
  </p:sorterViewPr>
  <p:notesViewPr>
    <p:cSldViewPr snapToGrid="0" snapToObjects="1" showGuides="1">
      <p:cViewPr varScale="1">
        <p:scale>
          <a:sx n="111" d="100"/>
          <a:sy n="111" d="100"/>
        </p:scale>
        <p:origin x="-4840" y="-112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D0367A-704E-43F9-8F5A-67914D0EF1E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20579BA-FB2F-4BDC-B4F0-33B55F84E034}">
      <dgm:prSet phldrT="[Text]"/>
      <dgm:spPr/>
      <dgm:t>
        <a:bodyPr/>
        <a:lstStyle/>
        <a:p>
          <a:r>
            <a:rPr lang="de-DE" dirty="0" smtClean="0"/>
            <a:t>Stufe 1</a:t>
          </a:r>
          <a:endParaRPr lang="de-DE" dirty="0"/>
        </a:p>
      </dgm:t>
    </dgm:pt>
    <dgm:pt modelId="{D2D9F224-A757-4F53-9A1A-AA0D88336903}" type="parTrans" cxnId="{D3A9B3AD-42A8-475F-821E-4EC14ECAC508}">
      <dgm:prSet/>
      <dgm:spPr/>
      <dgm:t>
        <a:bodyPr/>
        <a:lstStyle/>
        <a:p>
          <a:endParaRPr lang="de-DE"/>
        </a:p>
      </dgm:t>
    </dgm:pt>
    <dgm:pt modelId="{E8338DE5-9747-49A4-9687-B2544298B05E}" type="sibTrans" cxnId="{D3A9B3AD-42A8-475F-821E-4EC14ECAC508}">
      <dgm:prSet/>
      <dgm:spPr/>
      <dgm:t>
        <a:bodyPr/>
        <a:lstStyle/>
        <a:p>
          <a:endParaRPr lang="de-DE"/>
        </a:p>
      </dgm:t>
    </dgm:pt>
    <dgm:pt modelId="{37B34B05-907C-4AFB-83AD-79B7E89619B1}">
      <dgm:prSet phldrT="[Text]" custT="1"/>
      <dgm:spPr/>
      <dgm:t>
        <a:bodyPr/>
        <a:lstStyle/>
        <a:p>
          <a:r>
            <a:rPr lang="de-DE" sz="1400" dirty="0" smtClean="0"/>
            <a:t>Einführung e-Tarif Basis</a:t>
          </a:r>
          <a:endParaRPr lang="de-DE" sz="1400" dirty="0"/>
        </a:p>
      </dgm:t>
    </dgm:pt>
    <dgm:pt modelId="{E7FDD072-01F8-4EDD-BC4C-DF5472853FF3}" type="parTrans" cxnId="{BC1324E5-27FE-47EA-94F0-493491D73CCB}">
      <dgm:prSet/>
      <dgm:spPr/>
      <dgm:t>
        <a:bodyPr/>
        <a:lstStyle/>
        <a:p>
          <a:endParaRPr lang="de-DE"/>
        </a:p>
      </dgm:t>
    </dgm:pt>
    <dgm:pt modelId="{F386799D-5996-47D4-8863-DC1F4CA50BDB}" type="sibTrans" cxnId="{BC1324E5-27FE-47EA-94F0-493491D73CCB}">
      <dgm:prSet/>
      <dgm:spPr/>
      <dgm:t>
        <a:bodyPr/>
        <a:lstStyle/>
        <a:p>
          <a:endParaRPr lang="de-DE"/>
        </a:p>
      </dgm:t>
    </dgm:pt>
    <dgm:pt modelId="{6B029CF8-4F76-4B6E-9FE3-4A53A008A3FA}">
      <dgm:prSet phldrT="[Text]"/>
      <dgm:spPr/>
      <dgm:t>
        <a:bodyPr/>
        <a:lstStyle/>
        <a:p>
          <a:r>
            <a:rPr lang="de-DE" dirty="0" smtClean="0"/>
            <a:t>Stufe 2</a:t>
          </a:r>
          <a:endParaRPr lang="de-DE" dirty="0"/>
        </a:p>
      </dgm:t>
    </dgm:pt>
    <dgm:pt modelId="{F7F96E8F-4F21-40A1-807A-70A4F50EED9A}" type="parTrans" cxnId="{2ADF412A-AB71-4C3D-870D-67590CFDC2BC}">
      <dgm:prSet/>
      <dgm:spPr/>
      <dgm:t>
        <a:bodyPr/>
        <a:lstStyle/>
        <a:p>
          <a:endParaRPr lang="de-DE"/>
        </a:p>
      </dgm:t>
    </dgm:pt>
    <dgm:pt modelId="{0B194862-7133-456E-B76C-A46B9C14C327}" type="sibTrans" cxnId="{2ADF412A-AB71-4C3D-870D-67590CFDC2BC}">
      <dgm:prSet/>
      <dgm:spPr/>
      <dgm:t>
        <a:bodyPr/>
        <a:lstStyle/>
        <a:p>
          <a:endParaRPr lang="de-DE"/>
        </a:p>
      </dgm:t>
    </dgm:pt>
    <dgm:pt modelId="{386316F1-C31A-4A02-9C2E-76A600E1F29A}">
      <dgm:prSet phldrT="[Text]" custT="1"/>
      <dgm:spPr/>
      <dgm:t>
        <a:bodyPr/>
        <a:lstStyle/>
        <a:p>
          <a:r>
            <a:rPr lang="de-DE" sz="1200" dirty="0" smtClean="0"/>
            <a:t>Volumen</a:t>
          </a:r>
          <a:endParaRPr lang="de-DE" sz="1200" dirty="0"/>
        </a:p>
      </dgm:t>
    </dgm:pt>
    <dgm:pt modelId="{4A629FD7-4167-4E92-9041-0180D47E4BB2}" type="parTrans" cxnId="{9E1A9C47-7CA3-4196-AEE4-D8EE96B50036}">
      <dgm:prSet/>
      <dgm:spPr/>
      <dgm:t>
        <a:bodyPr/>
        <a:lstStyle/>
        <a:p>
          <a:endParaRPr lang="de-DE"/>
        </a:p>
      </dgm:t>
    </dgm:pt>
    <dgm:pt modelId="{23CE9610-0881-4E97-A913-95685BF2FC67}" type="sibTrans" cxnId="{9E1A9C47-7CA3-4196-AEE4-D8EE96B50036}">
      <dgm:prSet/>
      <dgm:spPr/>
      <dgm:t>
        <a:bodyPr/>
        <a:lstStyle/>
        <a:p>
          <a:endParaRPr lang="de-DE"/>
        </a:p>
      </dgm:t>
    </dgm:pt>
    <dgm:pt modelId="{E1AF63AB-BB08-412F-A3E4-AF90A0499AD1}">
      <dgm:prSet phldrT="[Text]"/>
      <dgm:spPr/>
      <dgm:t>
        <a:bodyPr/>
        <a:lstStyle/>
        <a:p>
          <a:r>
            <a:rPr lang="de-DE" dirty="0" smtClean="0"/>
            <a:t>Perspektive</a:t>
          </a:r>
          <a:endParaRPr lang="de-DE" dirty="0"/>
        </a:p>
      </dgm:t>
    </dgm:pt>
    <dgm:pt modelId="{722C3F42-B5C8-4A5E-A3ED-8AFBD6458A98}" type="parTrans" cxnId="{3FCB0E40-9FE0-486F-A0D8-2925423A726A}">
      <dgm:prSet/>
      <dgm:spPr/>
      <dgm:t>
        <a:bodyPr/>
        <a:lstStyle/>
        <a:p>
          <a:endParaRPr lang="de-DE"/>
        </a:p>
      </dgm:t>
    </dgm:pt>
    <dgm:pt modelId="{8777C734-51F3-4C04-A1FE-4DC5AFFA291E}" type="sibTrans" cxnId="{3FCB0E40-9FE0-486F-A0D8-2925423A726A}">
      <dgm:prSet/>
      <dgm:spPr/>
      <dgm:t>
        <a:bodyPr/>
        <a:lstStyle/>
        <a:p>
          <a:endParaRPr lang="de-DE"/>
        </a:p>
      </dgm:t>
    </dgm:pt>
    <dgm:pt modelId="{8FB41C8B-EE41-4E62-9A75-38D2E9C163E2}">
      <dgm:prSet phldrT="[Text]"/>
      <dgm:spPr/>
      <dgm:t>
        <a:bodyPr/>
        <a:lstStyle/>
        <a:p>
          <a:r>
            <a:rPr lang="de-DE" dirty="0" smtClean="0"/>
            <a:t>Innovative multimodale Tarifmodelle</a:t>
          </a:r>
          <a:endParaRPr lang="de-DE" dirty="0"/>
        </a:p>
      </dgm:t>
    </dgm:pt>
    <dgm:pt modelId="{79C1EC19-F389-4051-A549-F180100613E3}" type="parTrans" cxnId="{C9EDBDAE-8766-4B3A-AA14-A8F5E59B6063}">
      <dgm:prSet/>
      <dgm:spPr/>
      <dgm:t>
        <a:bodyPr/>
        <a:lstStyle/>
        <a:p>
          <a:endParaRPr lang="de-DE"/>
        </a:p>
      </dgm:t>
    </dgm:pt>
    <dgm:pt modelId="{0D5BE288-6F5F-4819-9126-837E5E2AB6D2}" type="sibTrans" cxnId="{C9EDBDAE-8766-4B3A-AA14-A8F5E59B6063}">
      <dgm:prSet/>
      <dgm:spPr/>
      <dgm:t>
        <a:bodyPr/>
        <a:lstStyle/>
        <a:p>
          <a:endParaRPr lang="de-DE"/>
        </a:p>
      </dgm:t>
    </dgm:pt>
    <dgm:pt modelId="{C75F27E4-33E8-42D4-BF3A-3CD5CA80672A}">
      <dgm:prSet phldrT="[Text]" custT="1"/>
      <dgm:spPr/>
      <dgm:t>
        <a:bodyPr/>
        <a:lstStyle/>
        <a:p>
          <a:r>
            <a:rPr lang="de-DE" sz="1200" dirty="0" smtClean="0"/>
            <a:t> Tarifkombinationen</a:t>
          </a:r>
          <a:endParaRPr lang="de-DE" sz="1200" dirty="0"/>
        </a:p>
      </dgm:t>
    </dgm:pt>
    <dgm:pt modelId="{A79C188C-BF30-4408-91D0-07FDD38E295D}" type="parTrans" cxnId="{9A4867BF-AD9E-476F-9F42-267B64D7FF6E}">
      <dgm:prSet/>
      <dgm:spPr/>
      <dgm:t>
        <a:bodyPr/>
        <a:lstStyle/>
        <a:p>
          <a:endParaRPr lang="de-DE"/>
        </a:p>
      </dgm:t>
    </dgm:pt>
    <dgm:pt modelId="{2C5BF547-0C09-4C3E-835C-0F773B946313}" type="sibTrans" cxnId="{9A4867BF-AD9E-476F-9F42-267B64D7FF6E}">
      <dgm:prSet/>
      <dgm:spPr/>
      <dgm:t>
        <a:bodyPr/>
        <a:lstStyle/>
        <a:p>
          <a:endParaRPr lang="de-DE"/>
        </a:p>
      </dgm:t>
    </dgm:pt>
    <dgm:pt modelId="{51C8FEE9-2604-42EF-8951-4334A1961E44}">
      <dgm:prSet phldrT="[Text]"/>
      <dgm:spPr/>
      <dgm:t>
        <a:bodyPr/>
        <a:lstStyle/>
        <a:p>
          <a:r>
            <a:rPr lang="de-DE" dirty="0" smtClean="0"/>
            <a:t>…… </a:t>
          </a:r>
          <a:endParaRPr lang="de-DE" dirty="0"/>
        </a:p>
      </dgm:t>
    </dgm:pt>
    <dgm:pt modelId="{6B6F1A08-B154-4916-A341-03922D59B95A}" type="parTrans" cxnId="{3ADB2343-8552-4E5D-99D1-DB9329F656C6}">
      <dgm:prSet/>
      <dgm:spPr/>
      <dgm:t>
        <a:bodyPr/>
        <a:lstStyle/>
        <a:p>
          <a:endParaRPr lang="de-DE"/>
        </a:p>
      </dgm:t>
    </dgm:pt>
    <dgm:pt modelId="{AF5536C5-0618-42DE-8FD7-5E19D7DA1104}" type="sibTrans" cxnId="{3ADB2343-8552-4E5D-99D1-DB9329F656C6}">
      <dgm:prSet/>
      <dgm:spPr/>
      <dgm:t>
        <a:bodyPr/>
        <a:lstStyle/>
        <a:p>
          <a:endParaRPr lang="de-DE"/>
        </a:p>
      </dgm:t>
    </dgm:pt>
    <dgm:pt modelId="{FA929A05-FB0D-49F0-948C-01B1C76487D2}" type="pres">
      <dgm:prSet presAssocID="{83D0367A-704E-43F9-8F5A-67914D0EF1E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901E8D8D-1871-4E0C-9A87-4B7165CEF3AA}" type="pres">
      <dgm:prSet presAssocID="{420579BA-FB2F-4BDC-B4F0-33B55F84E034}" presName="composite" presStyleCnt="0"/>
      <dgm:spPr/>
    </dgm:pt>
    <dgm:pt modelId="{8E08DB1B-C5B3-4165-9977-F78C3054B8E1}" type="pres">
      <dgm:prSet presAssocID="{420579BA-FB2F-4BDC-B4F0-33B55F84E034}" presName="bentUpArrow1" presStyleLbl="alignImgPlace1" presStyleIdx="0" presStyleCnt="2"/>
      <dgm:spPr/>
    </dgm:pt>
    <dgm:pt modelId="{FEB92B7D-8D38-4AB5-B490-9CBF5C9A1864}" type="pres">
      <dgm:prSet presAssocID="{420579BA-FB2F-4BDC-B4F0-33B55F84E03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7EA7AF-0646-4DEC-BE79-A40719AE28C3}" type="pres">
      <dgm:prSet presAssocID="{420579BA-FB2F-4BDC-B4F0-33B55F84E034}" presName="ChildText" presStyleLbl="revTx" presStyleIdx="0" presStyleCnt="3" custScaleX="270437" custLinFactX="10572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0EB9B2-73C3-482E-A7A9-8839B057ED16}" type="pres">
      <dgm:prSet presAssocID="{E8338DE5-9747-49A4-9687-B2544298B05E}" presName="sibTrans" presStyleCnt="0"/>
      <dgm:spPr/>
    </dgm:pt>
    <dgm:pt modelId="{377BD144-90D1-48B7-B401-0F70AC533468}" type="pres">
      <dgm:prSet presAssocID="{6B029CF8-4F76-4B6E-9FE3-4A53A008A3FA}" presName="composite" presStyleCnt="0"/>
      <dgm:spPr/>
    </dgm:pt>
    <dgm:pt modelId="{07E9A75A-3671-451E-BAD3-C7769156DC1E}" type="pres">
      <dgm:prSet presAssocID="{6B029CF8-4F76-4B6E-9FE3-4A53A008A3FA}" presName="bentUpArrow1" presStyleLbl="alignImgPlace1" presStyleIdx="1" presStyleCnt="2"/>
      <dgm:spPr/>
    </dgm:pt>
    <dgm:pt modelId="{C5D46E92-913D-4445-965E-23CA8640654F}" type="pres">
      <dgm:prSet presAssocID="{6B029CF8-4F76-4B6E-9FE3-4A53A008A3F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3393B0-C5C6-40FF-8263-92DA98AEC6DB}" type="pres">
      <dgm:prSet presAssocID="{6B029CF8-4F76-4B6E-9FE3-4A53A008A3FA}" presName="ChildText" presStyleLbl="revTx" presStyleIdx="1" presStyleCnt="3" custScaleX="134618" custLinFactNeighborX="52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48605E-AE79-4B63-9D52-D6EFF44B961F}" type="pres">
      <dgm:prSet presAssocID="{0B194862-7133-456E-B76C-A46B9C14C327}" presName="sibTrans" presStyleCnt="0"/>
      <dgm:spPr/>
    </dgm:pt>
    <dgm:pt modelId="{4E670639-90C8-4654-B8AA-C95B2AD8E8B7}" type="pres">
      <dgm:prSet presAssocID="{E1AF63AB-BB08-412F-A3E4-AF90A0499AD1}" presName="composite" presStyleCnt="0"/>
      <dgm:spPr/>
    </dgm:pt>
    <dgm:pt modelId="{BDB56FE2-8B5E-4D5C-BBD0-64355CBA204F}" type="pres">
      <dgm:prSet presAssocID="{E1AF63AB-BB08-412F-A3E4-AF90A0499AD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463C93-71B9-4969-BBD0-7ED448BAA06B}" type="pres">
      <dgm:prSet presAssocID="{E1AF63AB-BB08-412F-A3E4-AF90A0499AD1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FCB0E40-9FE0-486F-A0D8-2925423A726A}" srcId="{83D0367A-704E-43F9-8F5A-67914D0EF1E7}" destId="{E1AF63AB-BB08-412F-A3E4-AF90A0499AD1}" srcOrd="2" destOrd="0" parTransId="{722C3F42-B5C8-4A5E-A3ED-8AFBD6458A98}" sibTransId="{8777C734-51F3-4C04-A1FE-4DC5AFFA291E}"/>
    <dgm:cxn modelId="{E124B4AE-19F7-4793-8EFE-2DF80B9C72F8}" type="presOf" srcId="{386316F1-C31A-4A02-9C2E-76A600E1F29A}" destId="{8F3393B0-C5C6-40FF-8263-92DA98AEC6DB}" srcOrd="0" destOrd="0" presId="urn:microsoft.com/office/officeart/2005/8/layout/StepDownProcess"/>
    <dgm:cxn modelId="{D3A9B3AD-42A8-475F-821E-4EC14ECAC508}" srcId="{83D0367A-704E-43F9-8F5A-67914D0EF1E7}" destId="{420579BA-FB2F-4BDC-B4F0-33B55F84E034}" srcOrd="0" destOrd="0" parTransId="{D2D9F224-A757-4F53-9A1A-AA0D88336903}" sibTransId="{E8338DE5-9747-49A4-9687-B2544298B05E}"/>
    <dgm:cxn modelId="{C2C1E633-0A24-4C60-B6E9-3C7A332BFDB3}" type="presOf" srcId="{51C8FEE9-2604-42EF-8951-4334A1961E44}" destId="{4E463C93-71B9-4969-BBD0-7ED448BAA06B}" srcOrd="0" destOrd="1" presId="urn:microsoft.com/office/officeart/2005/8/layout/StepDownProcess"/>
    <dgm:cxn modelId="{682021B8-2564-482D-AEAC-757BC9997DFC}" type="presOf" srcId="{E1AF63AB-BB08-412F-A3E4-AF90A0499AD1}" destId="{BDB56FE2-8B5E-4D5C-BBD0-64355CBA204F}" srcOrd="0" destOrd="0" presId="urn:microsoft.com/office/officeart/2005/8/layout/StepDownProcess"/>
    <dgm:cxn modelId="{5DC407F9-B793-4CBD-A6FE-80DA9FF12942}" type="presOf" srcId="{C75F27E4-33E8-42D4-BF3A-3CD5CA80672A}" destId="{8F3393B0-C5C6-40FF-8263-92DA98AEC6DB}" srcOrd="0" destOrd="1" presId="urn:microsoft.com/office/officeart/2005/8/layout/StepDownProcess"/>
    <dgm:cxn modelId="{9E1A9C47-7CA3-4196-AEE4-D8EE96B50036}" srcId="{6B029CF8-4F76-4B6E-9FE3-4A53A008A3FA}" destId="{386316F1-C31A-4A02-9C2E-76A600E1F29A}" srcOrd="0" destOrd="0" parTransId="{4A629FD7-4167-4E92-9041-0180D47E4BB2}" sibTransId="{23CE9610-0881-4E97-A913-95685BF2FC67}"/>
    <dgm:cxn modelId="{E0F28726-92CA-4A45-A8A5-9DA4BEADBEB3}" type="presOf" srcId="{37B34B05-907C-4AFB-83AD-79B7E89619B1}" destId="{067EA7AF-0646-4DEC-BE79-A40719AE28C3}" srcOrd="0" destOrd="0" presId="urn:microsoft.com/office/officeart/2005/8/layout/StepDownProcess"/>
    <dgm:cxn modelId="{BC1324E5-27FE-47EA-94F0-493491D73CCB}" srcId="{420579BA-FB2F-4BDC-B4F0-33B55F84E034}" destId="{37B34B05-907C-4AFB-83AD-79B7E89619B1}" srcOrd="0" destOrd="0" parTransId="{E7FDD072-01F8-4EDD-BC4C-DF5472853FF3}" sibTransId="{F386799D-5996-47D4-8863-DC1F4CA50BDB}"/>
    <dgm:cxn modelId="{3ADB2343-8552-4E5D-99D1-DB9329F656C6}" srcId="{E1AF63AB-BB08-412F-A3E4-AF90A0499AD1}" destId="{51C8FEE9-2604-42EF-8951-4334A1961E44}" srcOrd="1" destOrd="0" parTransId="{6B6F1A08-B154-4916-A341-03922D59B95A}" sibTransId="{AF5536C5-0618-42DE-8FD7-5E19D7DA1104}"/>
    <dgm:cxn modelId="{984A2F86-B976-4D71-8E98-5B471F9D4261}" type="presOf" srcId="{8FB41C8B-EE41-4E62-9A75-38D2E9C163E2}" destId="{4E463C93-71B9-4969-BBD0-7ED448BAA06B}" srcOrd="0" destOrd="0" presId="urn:microsoft.com/office/officeart/2005/8/layout/StepDownProcess"/>
    <dgm:cxn modelId="{CC947186-4692-4A7A-97F3-19CCE048FD43}" type="presOf" srcId="{6B029CF8-4F76-4B6E-9FE3-4A53A008A3FA}" destId="{C5D46E92-913D-4445-965E-23CA8640654F}" srcOrd="0" destOrd="0" presId="urn:microsoft.com/office/officeart/2005/8/layout/StepDownProcess"/>
    <dgm:cxn modelId="{9A4867BF-AD9E-476F-9F42-267B64D7FF6E}" srcId="{6B029CF8-4F76-4B6E-9FE3-4A53A008A3FA}" destId="{C75F27E4-33E8-42D4-BF3A-3CD5CA80672A}" srcOrd="1" destOrd="0" parTransId="{A79C188C-BF30-4408-91D0-07FDD38E295D}" sibTransId="{2C5BF547-0C09-4C3E-835C-0F773B946313}"/>
    <dgm:cxn modelId="{9EC1E0C7-FD3B-4AF5-96D1-E66CB36889EC}" type="presOf" srcId="{420579BA-FB2F-4BDC-B4F0-33B55F84E034}" destId="{FEB92B7D-8D38-4AB5-B490-9CBF5C9A1864}" srcOrd="0" destOrd="0" presId="urn:microsoft.com/office/officeart/2005/8/layout/StepDownProcess"/>
    <dgm:cxn modelId="{2ADF412A-AB71-4C3D-870D-67590CFDC2BC}" srcId="{83D0367A-704E-43F9-8F5A-67914D0EF1E7}" destId="{6B029CF8-4F76-4B6E-9FE3-4A53A008A3FA}" srcOrd="1" destOrd="0" parTransId="{F7F96E8F-4F21-40A1-807A-70A4F50EED9A}" sibTransId="{0B194862-7133-456E-B76C-A46B9C14C327}"/>
    <dgm:cxn modelId="{B818C8B4-FE5F-48CB-B77A-BE276FC23951}" type="presOf" srcId="{83D0367A-704E-43F9-8F5A-67914D0EF1E7}" destId="{FA929A05-FB0D-49F0-948C-01B1C76487D2}" srcOrd="0" destOrd="0" presId="urn:microsoft.com/office/officeart/2005/8/layout/StepDownProcess"/>
    <dgm:cxn modelId="{C9EDBDAE-8766-4B3A-AA14-A8F5E59B6063}" srcId="{E1AF63AB-BB08-412F-A3E4-AF90A0499AD1}" destId="{8FB41C8B-EE41-4E62-9A75-38D2E9C163E2}" srcOrd="0" destOrd="0" parTransId="{79C1EC19-F389-4051-A549-F180100613E3}" sibTransId="{0D5BE288-6F5F-4819-9126-837E5E2AB6D2}"/>
    <dgm:cxn modelId="{3ED7ADF7-F996-4921-BBB7-AD91BA271D23}" type="presParOf" srcId="{FA929A05-FB0D-49F0-948C-01B1C76487D2}" destId="{901E8D8D-1871-4E0C-9A87-4B7165CEF3AA}" srcOrd="0" destOrd="0" presId="urn:microsoft.com/office/officeart/2005/8/layout/StepDownProcess"/>
    <dgm:cxn modelId="{E4E609D8-02B3-439B-8A04-34A8662E202E}" type="presParOf" srcId="{901E8D8D-1871-4E0C-9A87-4B7165CEF3AA}" destId="{8E08DB1B-C5B3-4165-9977-F78C3054B8E1}" srcOrd="0" destOrd="0" presId="urn:microsoft.com/office/officeart/2005/8/layout/StepDownProcess"/>
    <dgm:cxn modelId="{2D15A439-64C7-4A97-ABC3-71C5CDAF967F}" type="presParOf" srcId="{901E8D8D-1871-4E0C-9A87-4B7165CEF3AA}" destId="{FEB92B7D-8D38-4AB5-B490-9CBF5C9A1864}" srcOrd="1" destOrd="0" presId="urn:microsoft.com/office/officeart/2005/8/layout/StepDownProcess"/>
    <dgm:cxn modelId="{9D16DCC4-E058-4E1C-98C9-82E910A356AE}" type="presParOf" srcId="{901E8D8D-1871-4E0C-9A87-4B7165CEF3AA}" destId="{067EA7AF-0646-4DEC-BE79-A40719AE28C3}" srcOrd="2" destOrd="0" presId="urn:microsoft.com/office/officeart/2005/8/layout/StepDownProcess"/>
    <dgm:cxn modelId="{025A3864-EAFA-4D66-A792-E0093D1450E3}" type="presParOf" srcId="{FA929A05-FB0D-49F0-948C-01B1C76487D2}" destId="{5F0EB9B2-73C3-482E-A7A9-8839B057ED16}" srcOrd="1" destOrd="0" presId="urn:microsoft.com/office/officeart/2005/8/layout/StepDownProcess"/>
    <dgm:cxn modelId="{ABF64A13-9098-48E9-BE79-76E248450A6D}" type="presParOf" srcId="{FA929A05-FB0D-49F0-948C-01B1C76487D2}" destId="{377BD144-90D1-48B7-B401-0F70AC533468}" srcOrd="2" destOrd="0" presId="urn:microsoft.com/office/officeart/2005/8/layout/StepDownProcess"/>
    <dgm:cxn modelId="{A248BD3D-39F8-42ED-B579-F97AE3818F68}" type="presParOf" srcId="{377BD144-90D1-48B7-B401-0F70AC533468}" destId="{07E9A75A-3671-451E-BAD3-C7769156DC1E}" srcOrd="0" destOrd="0" presId="urn:microsoft.com/office/officeart/2005/8/layout/StepDownProcess"/>
    <dgm:cxn modelId="{63F6FE69-CBAD-4C3F-A031-501724D3BF39}" type="presParOf" srcId="{377BD144-90D1-48B7-B401-0F70AC533468}" destId="{C5D46E92-913D-4445-965E-23CA8640654F}" srcOrd="1" destOrd="0" presId="urn:microsoft.com/office/officeart/2005/8/layout/StepDownProcess"/>
    <dgm:cxn modelId="{CD3D064C-8BBF-41FD-99C0-EADABDD5D334}" type="presParOf" srcId="{377BD144-90D1-48B7-B401-0F70AC533468}" destId="{8F3393B0-C5C6-40FF-8263-92DA98AEC6DB}" srcOrd="2" destOrd="0" presId="urn:microsoft.com/office/officeart/2005/8/layout/StepDownProcess"/>
    <dgm:cxn modelId="{6BA13B4A-0EC9-4966-A1C1-1BA24A413934}" type="presParOf" srcId="{FA929A05-FB0D-49F0-948C-01B1C76487D2}" destId="{8B48605E-AE79-4B63-9D52-D6EFF44B961F}" srcOrd="3" destOrd="0" presId="urn:microsoft.com/office/officeart/2005/8/layout/StepDownProcess"/>
    <dgm:cxn modelId="{6E27C21B-1FF3-448B-A9D0-29AEF22D2F90}" type="presParOf" srcId="{FA929A05-FB0D-49F0-948C-01B1C76487D2}" destId="{4E670639-90C8-4654-B8AA-C95B2AD8E8B7}" srcOrd="4" destOrd="0" presId="urn:microsoft.com/office/officeart/2005/8/layout/StepDownProcess"/>
    <dgm:cxn modelId="{B8183071-8E46-4C46-BC6F-70333E2F0E43}" type="presParOf" srcId="{4E670639-90C8-4654-B8AA-C95B2AD8E8B7}" destId="{BDB56FE2-8B5E-4D5C-BBD0-64355CBA204F}" srcOrd="0" destOrd="0" presId="urn:microsoft.com/office/officeart/2005/8/layout/StepDownProcess"/>
    <dgm:cxn modelId="{2ADAECD8-133D-402E-856E-CDA58B912BC7}" type="presParOf" srcId="{4E670639-90C8-4654-B8AA-C95B2AD8E8B7}" destId="{4E463C93-71B9-4969-BBD0-7ED448BAA06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0BA6C9-B970-4019-A47E-F35435735FB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B0F666F-9B36-432F-B750-11DB687CD721}">
      <dgm:prSet phldrT="[Text]" custT="1"/>
      <dgm:spPr/>
      <dgm:t>
        <a:bodyPr/>
        <a:lstStyle/>
        <a:p>
          <a:r>
            <a:rPr lang="de-DE" sz="1400" dirty="0" smtClean="0"/>
            <a:t>Anwendung</a:t>
          </a:r>
          <a:endParaRPr lang="de-DE" sz="1400" dirty="0"/>
        </a:p>
      </dgm:t>
    </dgm:pt>
    <dgm:pt modelId="{12AB9BFE-E51E-4E4F-B532-C669A00AA0FA}" type="parTrans" cxnId="{3F2AFF99-A054-4586-B686-4E2A1ACA9065}">
      <dgm:prSet/>
      <dgm:spPr/>
      <dgm:t>
        <a:bodyPr/>
        <a:lstStyle/>
        <a:p>
          <a:endParaRPr lang="de-DE" sz="1400"/>
        </a:p>
      </dgm:t>
    </dgm:pt>
    <dgm:pt modelId="{8E283CC3-ED18-4C5E-AE36-F853DF779F9D}" type="sibTrans" cxnId="{3F2AFF99-A054-4586-B686-4E2A1ACA9065}">
      <dgm:prSet/>
      <dgm:spPr/>
      <dgm:t>
        <a:bodyPr/>
        <a:lstStyle/>
        <a:p>
          <a:endParaRPr lang="de-DE" sz="1400"/>
        </a:p>
      </dgm:t>
    </dgm:pt>
    <dgm:pt modelId="{E1F70224-45C3-428F-A02C-831290548680}">
      <dgm:prSet phldrT="[Text]" custT="1"/>
      <dgm:spPr/>
      <dgm:t>
        <a:bodyPr/>
        <a:lstStyle/>
        <a:p>
          <a:r>
            <a:rPr lang="de-DE" sz="1400" dirty="0" smtClean="0"/>
            <a:t> Vertrauen </a:t>
          </a:r>
          <a:endParaRPr lang="de-DE" sz="1400" dirty="0"/>
        </a:p>
      </dgm:t>
    </dgm:pt>
    <dgm:pt modelId="{8AA4DCFB-AF28-4087-9820-D1A74753F523}" type="parTrans" cxnId="{2A739311-12B1-4B5E-B0FE-96921CE1A82C}">
      <dgm:prSet/>
      <dgm:spPr/>
      <dgm:t>
        <a:bodyPr/>
        <a:lstStyle/>
        <a:p>
          <a:endParaRPr lang="de-DE" sz="1400"/>
        </a:p>
      </dgm:t>
    </dgm:pt>
    <dgm:pt modelId="{77BB4E2C-1779-4E17-BA71-A4D0A175C022}" type="sibTrans" cxnId="{2A739311-12B1-4B5E-B0FE-96921CE1A82C}">
      <dgm:prSet/>
      <dgm:spPr/>
      <dgm:t>
        <a:bodyPr/>
        <a:lstStyle/>
        <a:p>
          <a:endParaRPr lang="de-DE" sz="1400"/>
        </a:p>
      </dgm:t>
    </dgm:pt>
    <dgm:pt modelId="{34668332-C83C-4457-9707-2C1A8E9483D4}">
      <dgm:prSet phldrT="[Text]" custT="1"/>
      <dgm:spPr/>
      <dgm:t>
        <a:bodyPr/>
        <a:lstStyle/>
        <a:p>
          <a:r>
            <a:rPr lang="de-DE" sz="1400" smtClean="0"/>
            <a:t>Funktionen</a:t>
          </a:r>
          <a:endParaRPr lang="de-DE" sz="1400"/>
        </a:p>
      </dgm:t>
    </dgm:pt>
    <dgm:pt modelId="{CC4BE8DB-2B9F-451B-B5B8-189D65DC2671}" type="parTrans" cxnId="{0B4EF3E6-C5A0-42F0-BB95-6F6E8A97734E}">
      <dgm:prSet/>
      <dgm:spPr/>
      <dgm:t>
        <a:bodyPr/>
        <a:lstStyle/>
        <a:p>
          <a:endParaRPr lang="de-DE" sz="1400"/>
        </a:p>
      </dgm:t>
    </dgm:pt>
    <dgm:pt modelId="{1AA1A97E-96AE-45F5-AC14-B484E20C25DA}" type="sibTrans" cxnId="{0B4EF3E6-C5A0-42F0-BB95-6F6E8A97734E}">
      <dgm:prSet/>
      <dgm:spPr/>
      <dgm:t>
        <a:bodyPr/>
        <a:lstStyle/>
        <a:p>
          <a:endParaRPr lang="de-DE" sz="1400"/>
        </a:p>
      </dgm:t>
    </dgm:pt>
    <dgm:pt modelId="{CC7DA053-ACC1-4B7E-BBB3-5E6EB52BFEA2}" type="pres">
      <dgm:prSet presAssocID="{F90BA6C9-B970-4019-A47E-F35435735FB4}" presName="Name0" presStyleCnt="0">
        <dgm:presLayoutVars>
          <dgm:dir/>
          <dgm:resizeHandles val="exact"/>
        </dgm:presLayoutVars>
      </dgm:prSet>
      <dgm:spPr/>
    </dgm:pt>
    <dgm:pt modelId="{5FB1F4CA-0C68-4554-B16C-156242AEF92D}" type="pres">
      <dgm:prSet presAssocID="{F90BA6C9-B970-4019-A47E-F35435735FB4}" presName="arrow" presStyleLbl="bgShp" presStyleIdx="0" presStyleCnt="1" custLinFactNeighborY="-544"/>
      <dgm:spPr/>
    </dgm:pt>
    <dgm:pt modelId="{63B5145F-1034-40B5-BF3D-B413EBF1A719}" type="pres">
      <dgm:prSet presAssocID="{F90BA6C9-B970-4019-A47E-F35435735FB4}" presName="points" presStyleCnt="0"/>
      <dgm:spPr/>
    </dgm:pt>
    <dgm:pt modelId="{953E0579-DFBB-40E9-95E0-2D4FC9149123}" type="pres">
      <dgm:prSet presAssocID="{7B0F666F-9B36-432F-B750-11DB687CD721}" presName="compositeA" presStyleCnt="0"/>
      <dgm:spPr/>
    </dgm:pt>
    <dgm:pt modelId="{56CB0F82-BF26-4783-8CE7-AC9CFBF04306}" type="pres">
      <dgm:prSet presAssocID="{7B0F666F-9B36-432F-B750-11DB687CD721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107325A-9563-4809-B359-9726A8DC3979}" type="pres">
      <dgm:prSet presAssocID="{7B0F666F-9B36-432F-B750-11DB687CD721}" presName="circleA" presStyleLbl="node1" presStyleIdx="0" presStyleCnt="3"/>
      <dgm:spPr/>
    </dgm:pt>
    <dgm:pt modelId="{857F350C-5464-4C05-A564-0A5C802EABB6}" type="pres">
      <dgm:prSet presAssocID="{7B0F666F-9B36-432F-B750-11DB687CD721}" presName="spaceA" presStyleCnt="0"/>
      <dgm:spPr/>
    </dgm:pt>
    <dgm:pt modelId="{9DC406D9-6966-4F47-819C-90848DF4985D}" type="pres">
      <dgm:prSet presAssocID="{8E283CC3-ED18-4C5E-AE36-F853DF779F9D}" presName="space" presStyleCnt="0"/>
      <dgm:spPr/>
    </dgm:pt>
    <dgm:pt modelId="{450869AA-902C-4AEF-8A80-C61F0A6D39EB}" type="pres">
      <dgm:prSet presAssocID="{E1F70224-45C3-428F-A02C-831290548680}" presName="compositeB" presStyleCnt="0"/>
      <dgm:spPr/>
    </dgm:pt>
    <dgm:pt modelId="{85D5BC07-D493-4973-9C4C-973F0A5DC915}" type="pres">
      <dgm:prSet presAssocID="{E1F70224-45C3-428F-A02C-831290548680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511D5B7-EAF5-4511-9B8D-3B21B955B3FE}" type="pres">
      <dgm:prSet presAssocID="{E1F70224-45C3-428F-A02C-831290548680}" presName="circleB" presStyleLbl="node1" presStyleIdx="1" presStyleCnt="3"/>
      <dgm:spPr/>
    </dgm:pt>
    <dgm:pt modelId="{9C52FDDB-175B-4288-A813-8770950E3106}" type="pres">
      <dgm:prSet presAssocID="{E1F70224-45C3-428F-A02C-831290548680}" presName="spaceB" presStyleCnt="0"/>
      <dgm:spPr/>
    </dgm:pt>
    <dgm:pt modelId="{0865D8D8-83BF-4248-810D-F0B6B7087B3F}" type="pres">
      <dgm:prSet presAssocID="{77BB4E2C-1779-4E17-BA71-A4D0A175C022}" presName="space" presStyleCnt="0"/>
      <dgm:spPr/>
    </dgm:pt>
    <dgm:pt modelId="{2AB2A6E9-2BEB-4780-82CE-66E50BE5793A}" type="pres">
      <dgm:prSet presAssocID="{34668332-C83C-4457-9707-2C1A8E9483D4}" presName="compositeA" presStyleCnt="0"/>
      <dgm:spPr/>
    </dgm:pt>
    <dgm:pt modelId="{83A24A2B-2942-4F8E-B648-C52DC41976EC}" type="pres">
      <dgm:prSet presAssocID="{34668332-C83C-4457-9707-2C1A8E9483D4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81B5F7-4E3D-439F-B356-D31A1528492C}" type="pres">
      <dgm:prSet presAssocID="{34668332-C83C-4457-9707-2C1A8E9483D4}" presName="circleA" presStyleLbl="node1" presStyleIdx="2" presStyleCnt="3"/>
      <dgm:spPr/>
    </dgm:pt>
    <dgm:pt modelId="{51C49B1F-1DFB-4248-A21E-8F1F9553CD50}" type="pres">
      <dgm:prSet presAssocID="{34668332-C83C-4457-9707-2C1A8E9483D4}" presName="spaceA" presStyleCnt="0"/>
      <dgm:spPr/>
    </dgm:pt>
  </dgm:ptLst>
  <dgm:cxnLst>
    <dgm:cxn modelId="{98A0C821-1DDA-4161-8025-63E13D51C557}" type="presOf" srcId="{7B0F666F-9B36-432F-B750-11DB687CD721}" destId="{56CB0F82-BF26-4783-8CE7-AC9CFBF04306}" srcOrd="0" destOrd="0" presId="urn:microsoft.com/office/officeart/2005/8/layout/hProcess11"/>
    <dgm:cxn modelId="{0B4EF3E6-C5A0-42F0-BB95-6F6E8A97734E}" srcId="{F90BA6C9-B970-4019-A47E-F35435735FB4}" destId="{34668332-C83C-4457-9707-2C1A8E9483D4}" srcOrd="2" destOrd="0" parTransId="{CC4BE8DB-2B9F-451B-B5B8-189D65DC2671}" sibTransId="{1AA1A97E-96AE-45F5-AC14-B484E20C25DA}"/>
    <dgm:cxn modelId="{4FA0E16F-EEDA-4907-B1E5-F0F2C0E97703}" type="presOf" srcId="{34668332-C83C-4457-9707-2C1A8E9483D4}" destId="{83A24A2B-2942-4F8E-B648-C52DC41976EC}" srcOrd="0" destOrd="0" presId="urn:microsoft.com/office/officeart/2005/8/layout/hProcess11"/>
    <dgm:cxn modelId="{ED56772B-F2BC-4594-A454-8B3248B77311}" type="presOf" srcId="{F90BA6C9-B970-4019-A47E-F35435735FB4}" destId="{CC7DA053-ACC1-4B7E-BBB3-5E6EB52BFEA2}" srcOrd="0" destOrd="0" presId="urn:microsoft.com/office/officeart/2005/8/layout/hProcess11"/>
    <dgm:cxn modelId="{2A739311-12B1-4B5E-B0FE-96921CE1A82C}" srcId="{F90BA6C9-B970-4019-A47E-F35435735FB4}" destId="{E1F70224-45C3-428F-A02C-831290548680}" srcOrd="1" destOrd="0" parTransId="{8AA4DCFB-AF28-4087-9820-D1A74753F523}" sibTransId="{77BB4E2C-1779-4E17-BA71-A4D0A175C022}"/>
    <dgm:cxn modelId="{8C31239F-D195-4AD7-8B3B-00F3507893D4}" type="presOf" srcId="{E1F70224-45C3-428F-A02C-831290548680}" destId="{85D5BC07-D493-4973-9C4C-973F0A5DC915}" srcOrd="0" destOrd="0" presId="urn:microsoft.com/office/officeart/2005/8/layout/hProcess11"/>
    <dgm:cxn modelId="{3F2AFF99-A054-4586-B686-4E2A1ACA9065}" srcId="{F90BA6C9-B970-4019-A47E-F35435735FB4}" destId="{7B0F666F-9B36-432F-B750-11DB687CD721}" srcOrd="0" destOrd="0" parTransId="{12AB9BFE-E51E-4E4F-B532-C669A00AA0FA}" sibTransId="{8E283CC3-ED18-4C5E-AE36-F853DF779F9D}"/>
    <dgm:cxn modelId="{F576EC48-2123-43BC-9F08-C8489BA8E0CF}" type="presParOf" srcId="{CC7DA053-ACC1-4B7E-BBB3-5E6EB52BFEA2}" destId="{5FB1F4CA-0C68-4554-B16C-156242AEF92D}" srcOrd="0" destOrd="0" presId="urn:microsoft.com/office/officeart/2005/8/layout/hProcess11"/>
    <dgm:cxn modelId="{F7CCEB27-CF0B-413E-B40D-8A26AA34AC5D}" type="presParOf" srcId="{CC7DA053-ACC1-4B7E-BBB3-5E6EB52BFEA2}" destId="{63B5145F-1034-40B5-BF3D-B413EBF1A719}" srcOrd="1" destOrd="0" presId="urn:microsoft.com/office/officeart/2005/8/layout/hProcess11"/>
    <dgm:cxn modelId="{C7436720-1951-4953-AAA7-37F5E3841CFF}" type="presParOf" srcId="{63B5145F-1034-40B5-BF3D-B413EBF1A719}" destId="{953E0579-DFBB-40E9-95E0-2D4FC9149123}" srcOrd="0" destOrd="0" presId="urn:microsoft.com/office/officeart/2005/8/layout/hProcess11"/>
    <dgm:cxn modelId="{A857DCD2-94BA-4288-B5EE-D67819D21757}" type="presParOf" srcId="{953E0579-DFBB-40E9-95E0-2D4FC9149123}" destId="{56CB0F82-BF26-4783-8CE7-AC9CFBF04306}" srcOrd="0" destOrd="0" presId="urn:microsoft.com/office/officeart/2005/8/layout/hProcess11"/>
    <dgm:cxn modelId="{6CCECBDA-20B5-4158-BCBB-DBEBF67CA30D}" type="presParOf" srcId="{953E0579-DFBB-40E9-95E0-2D4FC9149123}" destId="{9107325A-9563-4809-B359-9726A8DC3979}" srcOrd="1" destOrd="0" presId="urn:microsoft.com/office/officeart/2005/8/layout/hProcess11"/>
    <dgm:cxn modelId="{76029931-A45A-494D-A14C-BF04AA2EC643}" type="presParOf" srcId="{953E0579-DFBB-40E9-95E0-2D4FC9149123}" destId="{857F350C-5464-4C05-A564-0A5C802EABB6}" srcOrd="2" destOrd="0" presId="urn:microsoft.com/office/officeart/2005/8/layout/hProcess11"/>
    <dgm:cxn modelId="{24D5A979-443A-491F-8F51-77562DE3C31A}" type="presParOf" srcId="{63B5145F-1034-40B5-BF3D-B413EBF1A719}" destId="{9DC406D9-6966-4F47-819C-90848DF4985D}" srcOrd="1" destOrd="0" presId="urn:microsoft.com/office/officeart/2005/8/layout/hProcess11"/>
    <dgm:cxn modelId="{FE016247-CAA0-469F-BCEB-67926E493404}" type="presParOf" srcId="{63B5145F-1034-40B5-BF3D-B413EBF1A719}" destId="{450869AA-902C-4AEF-8A80-C61F0A6D39EB}" srcOrd="2" destOrd="0" presId="urn:microsoft.com/office/officeart/2005/8/layout/hProcess11"/>
    <dgm:cxn modelId="{562E86C2-582C-4700-8D61-4912F1152718}" type="presParOf" srcId="{450869AA-902C-4AEF-8A80-C61F0A6D39EB}" destId="{85D5BC07-D493-4973-9C4C-973F0A5DC915}" srcOrd="0" destOrd="0" presId="urn:microsoft.com/office/officeart/2005/8/layout/hProcess11"/>
    <dgm:cxn modelId="{5D4A494F-5568-40DE-9A33-D4864734849B}" type="presParOf" srcId="{450869AA-902C-4AEF-8A80-C61F0A6D39EB}" destId="{8511D5B7-EAF5-4511-9B8D-3B21B955B3FE}" srcOrd="1" destOrd="0" presId="urn:microsoft.com/office/officeart/2005/8/layout/hProcess11"/>
    <dgm:cxn modelId="{752F101B-CE16-4992-940F-5885EB3639F4}" type="presParOf" srcId="{450869AA-902C-4AEF-8A80-C61F0A6D39EB}" destId="{9C52FDDB-175B-4288-A813-8770950E3106}" srcOrd="2" destOrd="0" presId="urn:microsoft.com/office/officeart/2005/8/layout/hProcess11"/>
    <dgm:cxn modelId="{37F1B61E-F963-4089-A1C4-D92061EF3A9E}" type="presParOf" srcId="{63B5145F-1034-40B5-BF3D-B413EBF1A719}" destId="{0865D8D8-83BF-4248-810D-F0B6B7087B3F}" srcOrd="3" destOrd="0" presId="urn:microsoft.com/office/officeart/2005/8/layout/hProcess11"/>
    <dgm:cxn modelId="{77835B12-EE59-4D14-827A-2CF05E3C9DD1}" type="presParOf" srcId="{63B5145F-1034-40B5-BF3D-B413EBF1A719}" destId="{2AB2A6E9-2BEB-4780-82CE-66E50BE5793A}" srcOrd="4" destOrd="0" presId="urn:microsoft.com/office/officeart/2005/8/layout/hProcess11"/>
    <dgm:cxn modelId="{5D6DDED5-F88C-475C-9966-B53A35B378CD}" type="presParOf" srcId="{2AB2A6E9-2BEB-4780-82CE-66E50BE5793A}" destId="{83A24A2B-2942-4F8E-B648-C52DC41976EC}" srcOrd="0" destOrd="0" presId="urn:microsoft.com/office/officeart/2005/8/layout/hProcess11"/>
    <dgm:cxn modelId="{F342CDD9-E9E6-41DA-8D35-28BECA76B22D}" type="presParOf" srcId="{2AB2A6E9-2BEB-4780-82CE-66E50BE5793A}" destId="{4E81B5F7-4E3D-439F-B356-D31A1528492C}" srcOrd="1" destOrd="0" presId="urn:microsoft.com/office/officeart/2005/8/layout/hProcess11"/>
    <dgm:cxn modelId="{9D94296A-09F4-4C76-ABDF-23BEDB11B720}" type="presParOf" srcId="{2AB2A6E9-2BEB-4780-82CE-66E50BE5793A}" destId="{51C49B1F-1DFB-4248-A21E-8F1F9553CD5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8DB1B-C5B3-4165-9977-F78C3054B8E1}">
      <dsp:nvSpPr>
        <dsp:cNvPr id="0" name=""/>
        <dsp:cNvSpPr/>
      </dsp:nvSpPr>
      <dsp:spPr>
        <a:xfrm rot="5400000">
          <a:off x="787497" y="1152545"/>
          <a:ext cx="1019327" cy="116046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92B7D-8D38-4AB5-B490-9CBF5C9A1864}">
      <dsp:nvSpPr>
        <dsp:cNvPr id="0" name=""/>
        <dsp:cNvSpPr/>
      </dsp:nvSpPr>
      <dsp:spPr>
        <a:xfrm>
          <a:off x="517437" y="22600"/>
          <a:ext cx="1715947" cy="12011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Stufe 1</a:t>
          </a:r>
          <a:endParaRPr lang="de-DE" sz="2300" kern="1200" dirty="0"/>
        </a:p>
      </dsp:txBody>
      <dsp:txXfrm>
        <a:off x="576081" y="81244"/>
        <a:ext cx="1598659" cy="1083819"/>
      </dsp:txXfrm>
    </dsp:sp>
    <dsp:sp modelId="{067EA7AF-0646-4DEC-BE79-A40719AE28C3}">
      <dsp:nvSpPr>
        <dsp:cNvPr id="0" name=""/>
        <dsp:cNvSpPr/>
      </dsp:nvSpPr>
      <dsp:spPr>
        <a:xfrm>
          <a:off x="2549800" y="137153"/>
          <a:ext cx="3375098" cy="970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Einführung e-Tarif Basis</a:t>
          </a:r>
          <a:endParaRPr lang="de-DE" sz="1400" kern="1200" dirty="0"/>
        </a:p>
      </dsp:txBody>
      <dsp:txXfrm>
        <a:off x="2549800" y="137153"/>
        <a:ext cx="3375098" cy="970787"/>
      </dsp:txXfrm>
    </dsp:sp>
    <dsp:sp modelId="{07E9A75A-3671-451E-BAD3-C7769156DC1E}">
      <dsp:nvSpPr>
        <dsp:cNvPr id="0" name=""/>
        <dsp:cNvSpPr/>
      </dsp:nvSpPr>
      <dsp:spPr>
        <a:xfrm rot="5400000">
          <a:off x="2720699" y="2501785"/>
          <a:ext cx="1019327" cy="116046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46E92-913D-4445-965E-23CA8640654F}">
      <dsp:nvSpPr>
        <dsp:cNvPr id="0" name=""/>
        <dsp:cNvSpPr/>
      </dsp:nvSpPr>
      <dsp:spPr>
        <a:xfrm>
          <a:off x="2450639" y="1371840"/>
          <a:ext cx="1715947" cy="12011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Stufe 2</a:t>
          </a:r>
          <a:endParaRPr lang="de-DE" sz="2300" kern="1200" dirty="0"/>
        </a:p>
      </dsp:txBody>
      <dsp:txXfrm>
        <a:off x="2509283" y="1430484"/>
        <a:ext cx="1598659" cy="1083819"/>
      </dsp:txXfrm>
    </dsp:sp>
    <dsp:sp modelId="{8F3393B0-C5C6-40FF-8263-92DA98AEC6DB}">
      <dsp:nvSpPr>
        <dsp:cNvPr id="0" name=""/>
        <dsp:cNvSpPr/>
      </dsp:nvSpPr>
      <dsp:spPr>
        <a:xfrm>
          <a:off x="4601008" y="1486393"/>
          <a:ext cx="1680054" cy="970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Volumen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 Tarifkombinationen</a:t>
          </a:r>
          <a:endParaRPr lang="de-DE" sz="1200" kern="1200" dirty="0"/>
        </a:p>
      </dsp:txBody>
      <dsp:txXfrm>
        <a:off x="4601008" y="1486393"/>
        <a:ext cx="1680054" cy="970787"/>
      </dsp:txXfrm>
    </dsp:sp>
    <dsp:sp modelId="{BDB56FE2-8B5E-4D5C-BBD0-64355CBA204F}">
      <dsp:nvSpPr>
        <dsp:cNvPr id="0" name=""/>
        <dsp:cNvSpPr/>
      </dsp:nvSpPr>
      <dsp:spPr>
        <a:xfrm>
          <a:off x="4383841" y="2721080"/>
          <a:ext cx="1715947" cy="12011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Perspektive</a:t>
          </a:r>
          <a:endParaRPr lang="de-DE" sz="2300" kern="1200" dirty="0"/>
        </a:p>
      </dsp:txBody>
      <dsp:txXfrm>
        <a:off x="4442485" y="2779724"/>
        <a:ext cx="1598659" cy="1083819"/>
      </dsp:txXfrm>
    </dsp:sp>
    <dsp:sp modelId="{4E463C93-71B9-4969-BBD0-7ED448BAA06B}">
      <dsp:nvSpPr>
        <dsp:cNvPr id="0" name=""/>
        <dsp:cNvSpPr/>
      </dsp:nvSpPr>
      <dsp:spPr>
        <a:xfrm>
          <a:off x="6099789" y="2835633"/>
          <a:ext cx="1248016" cy="970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Innovative multimodale Tarifmodelle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…… </a:t>
          </a:r>
          <a:endParaRPr lang="de-DE" sz="1400" kern="1200" dirty="0"/>
        </a:p>
      </dsp:txBody>
      <dsp:txXfrm>
        <a:off x="6099789" y="2835633"/>
        <a:ext cx="1248016" cy="970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1F4CA-0C68-4554-B16C-156242AEF92D}">
      <dsp:nvSpPr>
        <dsp:cNvPr id="0" name=""/>
        <dsp:cNvSpPr/>
      </dsp:nvSpPr>
      <dsp:spPr>
        <a:xfrm>
          <a:off x="0" y="390721"/>
          <a:ext cx="7368480" cy="52476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B0F82-BF26-4783-8CE7-AC9CFBF04306}">
      <dsp:nvSpPr>
        <dsp:cNvPr id="0" name=""/>
        <dsp:cNvSpPr/>
      </dsp:nvSpPr>
      <dsp:spPr>
        <a:xfrm>
          <a:off x="3238" y="0"/>
          <a:ext cx="2137147" cy="52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Anwendung</a:t>
          </a:r>
          <a:endParaRPr lang="de-DE" sz="1400" kern="1200" dirty="0"/>
        </a:p>
      </dsp:txBody>
      <dsp:txXfrm>
        <a:off x="3238" y="0"/>
        <a:ext cx="2137147" cy="524767"/>
      </dsp:txXfrm>
    </dsp:sp>
    <dsp:sp modelId="{9107325A-9563-4809-B359-9726A8DC3979}">
      <dsp:nvSpPr>
        <dsp:cNvPr id="0" name=""/>
        <dsp:cNvSpPr/>
      </dsp:nvSpPr>
      <dsp:spPr>
        <a:xfrm>
          <a:off x="1006215" y="590364"/>
          <a:ext cx="131191" cy="131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5BC07-D493-4973-9C4C-973F0A5DC915}">
      <dsp:nvSpPr>
        <dsp:cNvPr id="0" name=""/>
        <dsp:cNvSpPr/>
      </dsp:nvSpPr>
      <dsp:spPr>
        <a:xfrm>
          <a:off x="2247242" y="787151"/>
          <a:ext cx="2137147" cy="52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 Vertrauen </a:t>
          </a:r>
          <a:endParaRPr lang="de-DE" sz="1400" kern="1200" dirty="0"/>
        </a:p>
      </dsp:txBody>
      <dsp:txXfrm>
        <a:off x="2247242" y="787151"/>
        <a:ext cx="2137147" cy="524767"/>
      </dsp:txXfrm>
    </dsp:sp>
    <dsp:sp modelId="{8511D5B7-EAF5-4511-9B8D-3B21B955B3FE}">
      <dsp:nvSpPr>
        <dsp:cNvPr id="0" name=""/>
        <dsp:cNvSpPr/>
      </dsp:nvSpPr>
      <dsp:spPr>
        <a:xfrm>
          <a:off x="3250220" y="590364"/>
          <a:ext cx="131191" cy="131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24A2B-2942-4F8E-B648-C52DC41976EC}">
      <dsp:nvSpPr>
        <dsp:cNvPr id="0" name=""/>
        <dsp:cNvSpPr/>
      </dsp:nvSpPr>
      <dsp:spPr>
        <a:xfrm>
          <a:off x="4491246" y="0"/>
          <a:ext cx="2137147" cy="52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Funktionen</a:t>
          </a:r>
          <a:endParaRPr lang="de-DE" sz="1400" kern="1200"/>
        </a:p>
      </dsp:txBody>
      <dsp:txXfrm>
        <a:off x="4491246" y="0"/>
        <a:ext cx="2137147" cy="524767"/>
      </dsp:txXfrm>
    </dsp:sp>
    <dsp:sp modelId="{4E81B5F7-4E3D-439F-B356-D31A1528492C}">
      <dsp:nvSpPr>
        <dsp:cNvPr id="0" name=""/>
        <dsp:cNvSpPr/>
      </dsp:nvSpPr>
      <dsp:spPr>
        <a:xfrm>
          <a:off x="5494224" y="590364"/>
          <a:ext cx="131191" cy="131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641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6" y="0"/>
            <a:ext cx="2889939" cy="49641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FD3ACD5-7691-6841-B8CA-E624EFAD17AF}" type="datetimeFigureOut">
              <a:rPr lang="de-DE" smtClean="0"/>
              <a:t>03.12.2014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9" cy="49641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6" y="9430091"/>
            <a:ext cx="2889939" cy="49641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2C34F6AD-B42E-5F46-9B58-BCF21A537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641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29" units="cm"/>
          <inkml:channel name="Y" type="integer" max="3839" units="cm"/>
          <inkml:channel name="F" type="integer" min="1" max="255" units="cm"/>
        </inkml:traceFormat>
        <inkml:channelProperties>
          <inkml:channelProperty channel="X" name="resolution" value="266.75784" units="1/cm"/>
          <inkml:channelProperty channel="Y" name="resolution" value="266.59723" units="1/cm"/>
          <inkml:channelProperty channel="F" name="resolution" value="17.63889" units="1/cm"/>
        </inkml:channelProperties>
      </inkml:inkSource>
      <inkml:timestamp xml:id="ts0" timeString="2014-09-25T17:02:02.72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 23 11,'0'-8'1,"0"-7"-1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29" units="cm"/>
          <inkml:channel name="Y" type="integer" max="3839" units="cm"/>
          <inkml:channel name="F" type="integer" min="1" max="255" units="cm"/>
        </inkml:traceFormat>
        <inkml:channelProperties>
          <inkml:channelProperty channel="X" name="resolution" value="266.75784" units="1/cm"/>
          <inkml:channelProperty channel="Y" name="resolution" value="266.59723" units="1/cm"/>
          <inkml:channelProperty channel="F" name="resolution" value="17.63889" units="1/cm"/>
        </inkml:channelProperties>
      </inkml:inkSource>
      <inkml:timestamp xml:id="ts0" timeString="2014-09-25T17:02:02.7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 0 13,'-6'0'0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641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9" cy="49641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568CF63-6A1D-5A4A-BD3A-0F49196BC13A}" type="datetimeFigureOut">
              <a:rPr lang="de-DE" smtClean="0"/>
              <a:t>03.12.2014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9" cy="49641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6" y="9430091"/>
            <a:ext cx="2889939" cy="49641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BB905461-AD6A-D848-B521-26A9282C9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002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66893" y="4715879"/>
            <a:ext cx="5335256" cy="446768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21213" y="4495803"/>
            <a:ext cx="4029075" cy="9286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621213" y="5424490"/>
            <a:ext cx="1474694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21213" y="3570845"/>
            <a:ext cx="4029074" cy="915430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Master_Titelfolie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auch zweizeilig</a:t>
            </a:r>
            <a:endParaRPr dirty="0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81206" y="6282659"/>
            <a:ext cx="503591" cy="406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06C6F0D-2764-ED47-B1CE-0604558E397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555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Fazit: Titel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5" y="3733802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/>
          <a:lstStyle/>
          <a:p>
            <a:fld id="{C6F1E0B8-9742-BB4A-B46B-F50930D9F4C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6" name="Rectangle 6"/>
          <p:cNvSpPr/>
          <p:nvPr userDrawn="1"/>
        </p:nvSpPr>
        <p:spPr>
          <a:xfrm>
            <a:off x="269876" y="224874"/>
            <a:ext cx="8589963" cy="3115226"/>
          </a:xfrm>
          <a:custGeom>
            <a:avLst/>
            <a:gdLst>
              <a:gd name="connsiteX0" fmla="*/ 0 w 8790255"/>
              <a:gd name="connsiteY0" fmla="*/ 0 h 3600000"/>
              <a:gd name="connsiteX1" fmla="*/ 8190243 w 8790255"/>
              <a:gd name="connsiteY1" fmla="*/ 0 h 3600000"/>
              <a:gd name="connsiteX2" fmla="*/ 8790255 w 8790255"/>
              <a:gd name="connsiteY2" fmla="*/ 600012 h 3600000"/>
              <a:gd name="connsiteX3" fmla="*/ 8790255 w 8790255"/>
              <a:gd name="connsiteY3" fmla="*/ 3600000 h 3600000"/>
              <a:gd name="connsiteX4" fmla="*/ 0 w 8790255"/>
              <a:gd name="connsiteY4" fmla="*/ 3600000 h 3600000"/>
              <a:gd name="connsiteX5" fmla="*/ 0 w 8790255"/>
              <a:gd name="connsiteY5" fmla="*/ 0 h 3600000"/>
              <a:gd name="connsiteX0" fmla="*/ 0 w 8790255"/>
              <a:gd name="connsiteY0" fmla="*/ 0 h 3600000"/>
              <a:gd name="connsiteX1" fmla="*/ 8190243 w 8790255"/>
              <a:gd name="connsiteY1" fmla="*/ 0 h 3600000"/>
              <a:gd name="connsiteX2" fmla="*/ 8790255 w 8790255"/>
              <a:gd name="connsiteY2" fmla="*/ 600012 h 3600000"/>
              <a:gd name="connsiteX3" fmla="*/ 5274895 w 8790255"/>
              <a:gd name="connsiteY3" fmla="*/ 1771200 h 3600000"/>
              <a:gd name="connsiteX4" fmla="*/ 0 w 8790255"/>
              <a:gd name="connsiteY4" fmla="*/ 3600000 h 3600000"/>
              <a:gd name="connsiteX5" fmla="*/ 0 w 8790255"/>
              <a:gd name="connsiteY5" fmla="*/ 0 h 3600000"/>
              <a:gd name="connsiteX0" fmla="*/ 0 w 8190243"/>
              <a:gd name="connsiteY0" fmla="*/ 0 h 3600000"/>
              <a:gd name="connsiteX1" fmla="*/ 8190243 w 8190243"/>
              <a:gd name="connsiteY1" fmla="*/ 0 h 3600000"/>
              <a:gd name="connsiteX2" fmla="*/ 8180655 w 8190243"/>
              <a:gd name="connsiteY2" fmla="*/ 20892 h 3600000"/>
              <a:gd name="connsiteX3" fmla="*/ 5274895 w 8190243"/>
              <a:gd name="connsiteY3" fmla="*/ 1771200 h 3600000"/>
              <a:gd name="connsiteX4" fmla="*/ 0 w 8190243"/>
              <a:gd name="connsiteY4" fmla="*/ 3600000 h 3600000"/>
              <a:gd name="connsiteX5" fmla="*/ 0 w 8190243"/>
              <a:gd name="connsiteY5" fmla="*/ 0 h 3600000"/>
              <a:gd name="connsiteX0" fmla="*/ 0 w 8190243"/>
              <a:gd name="connsiteY0" fmla="*/ 0 h 3600000"/>
              <a:gd name="connsiteX1" fmla="*/ 8190243 w 8190243"/>
              <a:gd name="connsiteY1" fmla="*/ 0 h 3600000"/>
              <a:gd name="connsiteX2" fmla="*/ 8180655 w 8190243"/>
              <a:gd name="connsiteY2" fmla="*/ 20892 h 3600000"/>
              <a:gd name="connsiteX3" fmla="*/ 5274895 w 8190243"/>
              <a:gd name="connsiteY3" fmla="*/ 1771200 h 3600000"/>
              <a:gd name="connsiteX4" fmla="*/ 4894555 w 8190243"/>
              <a:gd name="connsiteY4" fmla="*/ 1614442 h 3600000"/>
              <a:gd name="connsiteX5" fmla="*/ 0 w 8190243"/>
              <a:gd name="connsiteY5" fmla="*/ 3600000 h 3600000"/>
              <a:gd name="connsiteX6" fmla="*/ 0 w 8190243"/>
              <a:gd name="connsiteY6" fmla="*/ 0 h 3600000"/>
              <a:gd name="connsiteX0" fmla="*/ 0 w 8190243"/>
              <a:gd name="connsiteY0" fmla="*/ 0 h 3600000"/>
              <a:gd name="connsiteX1" fmla="*/ 8190243 w 8190243"/>
              <a:gd name="connsiteY1" fmla="*/ 0 h 3600000"/>
              <a:gd name="connsiteX2" fmla="*/ 8180655 w 8190243"/>
              <a:gd name="connsiteY2" fmla="*/ 20892 h 3600000"/>
              <a:gd name="connsiteX3" fmla="*/ 4898975 w 8190243"/>
              <a:gd name="connsiteY3" fmla="*/ 1618800 h 3600000"/>
              <a:gd name="connsiteX4" fmla="*/ 4894555 w 8190243"/>
              <a:gd name="connsiteY4" fmla="*/ 1614442 h 3600000"/>
              <a:gd name="connsiteX5" fmla="*/ 0 w 8190243"/>
              <a:gd name="connsiteY5" fmla="*/ 3600000 h 3600000"/>
              <a:gd name="connsiteX6" fmla="*/ 0 w 8190243"/>
              <a:gd name="connsiteY6" fmla="*/ 0 h 3600000"/>
              <a:gd name="connsiteX0" fmla="*/ 0 w 8190243"/>
              <a:gd name="connsiteY0" fmla="*/ 0 h 3629492"/>
              <a:gd name="connsiteX1" fmla="*/ 8190243 w 8190243"/>
              <a:gd name="connsiteY1" fmla="*/ 0 h 3629492"/>
              <a:gd name="connsiteX2" fmla="*/ 8180655 w 8190243"/>
              <a:gd name="connsiteY2" fmla="*/ 20892 h 3629492"/>
              <a:gd name="connsiteX3" fmla="*/ 4898975 w 8190243"/>
              <a:gd name="connsiteY3" fmla="*/ 1618800 h 3629492"/>
              <a:gd name="connsiteX4" fmla="*/ 0 w 8190243"/>
              <a:gd name="connsiteY4" fmla="*/ 3600000 h 3629492"/>
              <a:gd name="connsiteX5" fmla="*/ 0 w 8190243"/>
              <a:gd name="connsiteY5" fmla="*/ 0 h 362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0243" h="3629492">
                <a:moveTo>
                  <a:pt x="0" y="0"/>
                </a:moveTo>
                <a:lnTo>
                  <a:pt x="8190243" y="0"/>
                </a:lnTo>
                <a:lnTo>
                  <a:pt x="8180655" y="20892"/>
                </a:lnTo>
                <a:lnTo>
                  <a:pt x="4898975" y="1618800"/>
                </a:lnTo>
                <a:cubicBezTo>
                  <a:pt x="3535533" y="2215318"/>
                  <a:pt x="816496" y="3869800"/>
                  <a:pt x="0" y="36000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3000">
                <a:schemeClr val="accent1">
                  <a:alpha val="0"/>
                </a:schemeClr>
              </a:gs>
              <a:gs pos="100000">
                <a:srgbClr val="FFFFFF">
                  <a:alpha val="90000"/>
                </a:srgbClr>
              </a:gs>
            </a:gsLst>
            <a:lin ang="1434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18500" y="5956651"/>
            <a:ext cx="565150" cy="629534"/>
          </a:xfrm>
          <a:prstGeom prst="rect">
            <a:avLst/>
          </a:prstGeom>
          <a:noFill/>
        </p:spPr>
      </p:pic>
      <p:sp>
        <p:nvSpPr>
          <p:cNvPr id="17" name="Foliennummernplatzhalter 7"/>
          <p:cNvSpPr txBox="1">
            <a:spLocks/>
          </p:cNvSpPr>
          <p:nvPr userDrawn="1"/>
        </p:nvSpPr>
        <p:spPr>
          <a:xfrm>
            <a:off x="181206" y="6282659"/>
            <a:ext cx="503591" cy="406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6C6F0D-2764-ED47-B1CE-0604558E397C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Fazi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Fazit: Mastertitel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2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Rectangle 6"/>
          <p:cNvSpPr/>
          <p:nvPr userDrawn="1"/>
        </p:nvSpPr>
        <p:spPr>
          <a:xfrm>
            <a:off x="269876" y="224874"/>
            <a:ext cx="8589963" cy="3115226"/>
          </a:xfrm>
          <a:custGeom>
            <a:avLst/>
            <a:gdLst>
              <a:gd name="connsiteX0" fmla="*/ 0 w 8790255"/>
              <a:gd name="connsiteY0" fmla="*/ 0 h 3600000"/>
              <a:gd name="connsiteX1" fmla="*/ 8190243 w 8790255"/>
              <a:gd name="connsiteY1" fmla="*/ 0 h 3600000"/>
              <a:gd name="connsiteX2" fmla="*/ 8790255 w 8790255"/>
              <a:gd name="connsiteY2" fmla="*/ 600012 h 3600000"/>
              <a:gd name="connsiteX3" fmla="*/ 8790255 w 8790255"/>
              <a:gd name="connsiteY3" fmla="*/ 3600000 h 3600000"/>
              <a:gd name="connsiteX4" fmla="*/ 0 w 8790255"/>
              <a:gd name="connsiteY4" fmla="*/ 3600000 h 3600000"/>
              <a:gd name="connsiteX5" fmla="*/ 0 w 8790255"/>
              <a:gd name="connsiteY5" fmla="*/ 0 h 3600000"/>
              <a:gd name="connsiteX0" fmla="*/ 0 w 8790255"/>
              <a:gd name="connsiteY0" fmla="*/ 0 h 3600000"/>
              <a:gd name="connsiteX1" fmla="*/ 8190243 w 8790255"/>
              <a:gd name="connsiteY1" fmla="*/ 0 h 3600000"/>
              <a:gd name="connsiteX2" fmla="*/ 8790255 w 8790255"/>
              <a:gd name="connsiteY2" fmla="*/ 600012 h 3600000"/>
              <a:gd name="connsiteX3" fmla="*/ 5274895 w 8790255"/>
              <a:gd name="connsiteY3" fmla="*/ 1771200 h 3600000"/>
              <a:gd name="connsiteX4" fmla="*/ 0 w 8790255"/>
              <a:gd name="connsiteY4" fmla="*/ 3600000 h 3600000"/>
              <a:gd name="connsiteX5" fmla="*/ 0 w 8790255"/>
              <a:gd name="connsiteY5" fmla="*/ 0 h 3600000"/>
              <a:gd name="connsiteX0" fmla="*/ 0 w 8190243"/>
              <a:gd name="connsiteY0" fmla="*/ 0 h 3600000"/>
              <a:gd name="connsiteX1" fmla="*/ 8190243 w 8190243"/>
              <a:gd name="connsiteY1" fmla="*/ 0 h 3600000"/>
              <a:gd name="connsiteX2" fmla="*/ 8180655 w 8190243"/>
              <a:gd name="connsiteY2" fmla="*/ 20892 h 3600000"/>
              <a:gd name="connsiteX3" fmla="*/ 5274895 w 8190243"/>
              <a:gd name="connsiteY3" fmla="*/ 1771200 h 3600000"/>
              <a:gd name="connsiteX4" fmla="*/ 0 w 8190243"/>
              <a:gd name="connsiteY4" fmla="*/ 3600000 h 3600000"/>
              <a:gd name="connsiteX5" fmla="*/ 0 w 8190243"/>
              <a:gd name="connsiteY5" fmla="*/ 0 h 3600000"/>
              <a:gd name="connsiteX0" fmla="*/ 0 w 8190243"/>
              <a:gd name="connsiteY0" fmla="*/ 0 h 3600000"/>
              <a:gd name="connsiteX1" fmla="*/ 8190243 w 8190243"/>
              <a:gd name="connsiteY1" fmla="*/ 0 h 3600000"/>
              <a:gd name="connsiteX2" fmla="*/ 8180655 w 8190243"/>
              <a:gd name="connsiteY2" fmla="*/ 20892 h 3600000"/>
              <a:gd name="connsiteX3" fmla="*/ 5274895 w 8190243"/>
              <a:gd name="connsiteY3" fmla="*/ 1771200 h 3600000"/>
              <a:gd name="connsiteX4" fmla="*/ 4894555 w 8190243"/>
              <a:gd name="connsiteY4" fmla="*/ 1614442 h 3600000"/>
              <a:gd name="connsiteX5" fmla="*/ 0 w 8190243"/>
              <a:gd name="connsiteY5" fmla="*/ 3600000 h 3600000"/>
              <a:gd name="connsiteX6" fmla="*/ 0 w 8190243"/>
              <a:gd name="connsiteY6" fmla="*/ 0 h 3600000"/>
              <a:gd name="connsiteX0" fmla="*/ 0 w 8190243"/>
              <a:gd name="connsiteY0" fmla="*/ 0 h 3600000"/>
              <a:gd name="connsiteX1" fmla="*/ 8190243 w 8190243"/>
              <a:gd name="connsiteY1" fmla="*/ 0 h 3600000"/>
              <a:gd name="connsiteX2" fmla="*/ 8180655 w 8190243"/>
              <a:gd name="connsiteY2" fmla="*/ 20892 h 3600000"/>
              <a:gd name="connsiteX3" fmla="*/ 4898975 w 8190243"/>
              <a:gd name="connsiteY3" fmla="*/ 1618800 h 3600000"/>
              <a:gd name="connsiteX4" fmla="*/ 4894555 w 8190243"/>
              <a:gd name="connsiteY4" fmla="*/ 1614442 h 3600000"/>
              <a:gd name="connsiteX5" fmla="*/ 0 w 8190243"/>
              <a:gd name="connsiteY5" fmla="*/ 3600000 h 3600000"/>
              <a:gd name="connsiteX6" fmla="*/ 0 w 8190243"/>
              <a:gd name="connsiteY6" fmla="*/ 0 h 3600000"/>
              <a:gd name="connsiteX0" fmla="*/ 0 w 8190243"/>
              <a:gd name="connsiteY0" fmla="*/ 0 h 3629492"/>
              <a:gd name="connsiteX1" fmla="*/ 8190243 w 8190243"/>
              <a:gd name="connsiteY1" fmla="*/ 0 h 3629492"/>
              <a:gd name="connsiteX2" fmla="*/ 8180655 w 8190243"/>
              <a:gd name="connsiteY2" fmla="*/ 20892 h 3629492"/>
              <a:gd name="connsiteX3" fmla="*/ 4898975 w 8190243"/>
              <a:gd name="connsiteY3" fmla="*/ 1618800 h 3629492"/>
              <a:gd name="connsiteX4" fmla="*/ 0 w 8190243"/>
              <a:gd name="connsiteY4" fmla="*/ 3600000 h 3629492"/>
              <a:gd name="connsiteX5" fmla="*/ 0 w 8190243"/>
              <a:gd name="connsiteY5" fmla="*/ 0 h 362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0243" h="3629492">
                <a:moveTo>
                  <a:pt x="0" y="0"/>
                </a:moveTo>
                <a:lnTo>
                  <a:pt x="8190243" y="0"/>
                </a:lnTo>
                <a:lnTo>
                  <a:pt x="8180655" y="20892"/>
                </a:lnTo>
                <a:lnTo>
                  <a:pt x="4898975" y="1618800"/>
                </a:lnTo>
                <a:cubicBezTo>
                  <a:pt x="3535533" y="2215318"/>
                  <a:pt x="816496" y="3869800"/>
                  <a:pt x="0" y="36000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3000">
                <a:schemeClr val="accent1">
                  <a:alpha val="0"/>
                </a:schemeClr>
              </a:gs>
              <a:gs pos="100000">
                <a:srgbClr val="FFFFFF">
                  <a:alpha val="90000"/>
                </a:srgbClr>
              </a:gs>
            </a:gsLst>
            <a:lin ang="1434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59306" y="273052"/>
            <a:ext cx="4462371" cy="5853113"/>
          </a:xfr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Wingdings" charset="2"/>
              <a:buChar char="§"/>
              <a:defRPr sz="1800"/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Char char="§"/>
              <a:tabLst/>
              <a:defRPr sz="1800"/>
            </a:lvl2pPr>
            <a:lvl3pPr marL="6858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9144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Mastertextformat bearbeiten</a:t>
            </a:r>
            <a:br>
              <a:rPr lang="de-DE" dirty="0" smtClean="0"/>
            </a:br>
            <a:r>
              <a:rPr lang="de-DE" dirty="0" smtClean="0"/>
              <a:t>idealerweise nicht mehr als zwei Zeilen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Char char="§"/>
              <a:tabLst/>
              <a:defRPr/>
            </a:pPr>
            <a:r>
              <a:rPr lang="de-DE" dirty="0" smtClean="0"/>
              <a:t>Mastertextformat bearbeiten</a:t>
            </a:r>
            <a:br>
              <a:rPr lang="de-DE" dirty="0" smtClean="0"/>
            </a:br>
            <a:r>
              <a:rPr lang="de-DE" dirty="0" smtClean="0"/>
              <a:t>idealerweise nicht mehr als zwei Zeilen 	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0"/>
            <a:endParaRPr lang="de-DE" dirty="0"/>
          </a:p>
        </p:txBody>
      </p:sp>
      <p:pic>
        <p:nvPicPr>
          <p:cNvPr id="9" name="Picture 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18500" y="5956651"/>
            <a:ext cx="565150" cy="629534"/>
          </a:xfrm>
          <a:prstGeom prst="rect">
            <a:avLst/>
          </a:prstGeom>
          <a:noFill/>
        </p:spPr>
      </p:pic>
      <p:sp>
        <p:nvSpPr>
          <p:cNvPr id="11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81206" y="6282659"/>
            <a:ext cx="503591" cy="406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06C6F0D-2764-ED47-B1CE-0604558E397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21213" y="4495802"/>
            <a:ext cx="368935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Ansprechpartner </a:t>
            </a:r>
            <a:br>
              <a:rPr lang="de-DE" dirty="0" smtClean="0"/>
            </a:br>
            <a:r>
              <a:rPr lang="de-DE" dirty="0" smtClean="0"/>
              <a:t>Tel.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Email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21213" y="3124202"/>
            <a:ext cx="368935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Vielen Dank für Ihre Aufmerksamkeit!</a:t>
            </a:r>
            <a:endParaRPr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81206" y="6282659"/>
            <a:ext cx="503591" cy="406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06C6F0D-2764-ED47-B1CE-0604558E397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181205" y="144409"/>
            <a:ext cx="8781589" cy="65691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85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484094"/>
            <a:ext cx="7556313" cy="603026"/>
          </a:xfrm>
        </p:spPr>
        <p:txBody>
          <a:bodyPr/>
          <a:lstStyle>
            <a:lvl1pPr marL="0" indent="0">
              <a:tabLst/>
              <a:defRPr/>
            </a:lvl1pPr>
          </a:lstStyle>
          <a:p>
            <a:r>
              <a:rPr lang="de-DE" dirty="0" smtClean="0"/>
              <a:t>Kapiteltitel</a:t>
            </a:r>
            <a:endParaRPr dirty="0"/>
          </a:p>
        </p:txBody>
      </p:sp>
      <p:pic>
        <p:nvPicPr>
          <p:cNvPr id="11" name="Picture 2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18500" y="5956651"/>
            <a:ext cx="565150" cy="629534"/>
          </a:xfrm>
          <a:prstGeom prst="rect">
            <a:avLst/>
          </a:prstGeom>
          <a:noFill/>
        </p:spPr>
      </p:pic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8517" y="1554480"/>
            <a:ext cx="7812045" cy="42672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Master_Textfolie_Folienüberschrift</a:t>
            </a:r>
            <a:endParaRPr lang="de-DE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98474" y="2143760"/>
            <a:ext cx="7812089" cy="3311525"/>
          </a:xfrm>
        </p:spPr>
        <p:txBody>
          <a:bodyPr>
            <a:noAutofit/>
          </a:bodyPr>
          <a:lstStyle>
            <a:lvl1pPr marL="0" indent="0">
              <a:buClr>
                <a:schemeClr val="accent3"/>
              </a:buClr>
              <a:buFont typeface="Wingdings" charset="2"/>
              <a:buNone/>
              <a:defRPr baseline="0"/>
            </a:lvl1pPr>
            <a:lvl2pPr marL="2286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None/>
              <a:tabLst/>
              <a:defRPr/>
            </a:lvl2pPr>
            <a:lvl3pPr marL="685800" indent="-228600">
              <a:buClr>
                <a:schemeClr val="accent3"/>
              </a:buClr>
              <a:buFont typeface="Wingdings" charset="2"/>
              <a:buChar char="§"/>
              <a:defRPr/>
            </a:lvl3pPr>
            <a:lvl4pPr marL="914400" indent="-228600">
              <a:buClr>
                <a:schemeClr val="accent3"/>
              </a:buClr>
              <a:buFont typeface="Wingdings" charset="2"/>
              <a:buChar char="§"/>
              <a:defRPr/>
            </a:lvl4pPr>
            <a:lvl5pPr marL="1143000" indent="-228600">
              <a:buClr>
                <a:schemeClr val="accent3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C18A1BF-392C-C149-B574-3B1B55457C7C}" type="datetimeFigureOut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03.12.2014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740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2_Titel und Inhal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181205" y="144408"/>
            <a:ext cx="8781588" cy="6569181"/>
          </a:xfrm>
          <a:prstGeom prst="rect">
            <a:avLst/>
          </a:prstGeom>
          <a:gradFill>
            <a:gsLst>
              <a:gs pos="0">
                <a:srgbClr val="BFBFBF">
                  <a:alpha val="84705"/>
                </a:srgbClr>
              </a:gs>
              <a:gs pos="100000">
                <a:srgbClr val="D8D8D8">
                  <a:alpha val="4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defTabSz="914400"/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603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grpSp>
        <p:nvGrpSpPr>
          <p:cNvPr id="79" name="Shape 79"/>
          <p:cNvGrpSpPr/>
          <p:nvPr/>
        </p:nvGrpSpPr>
        <p:grpSpPr>
          <a:xfrm>
            <a:off x="8318500" y="5958833"/>
            <a:ext cx="572412" cy="637849"/>
            <a:chOff x="0" y="10400"/>
            <a:chExt cx="3038550" cy="3039625"/>
          </a:xfrm>
        </p:grpSpPr>
        <p:sp>
          <p:nvSpPr>
            <p:cNvPr id="80" name="Shape 80"/>
            <p:cNvSpPr/>
            <p:nvPr/>
          </p:nvSpPr>
          <p:spPr>
            <a:xfrm>
              <a:off x="1592300" y="10400"/>
              <a:ext cx="1446250" cy="3039625"/>
            </a:xfrm>
            <a:custGeom>
              <a:avLst/>
              <a:gdLst/>
              <a:ahLst/>
              <a:cxnLst/>
              <a:rect l="0" t="0" r="0" b="0"/>
              <a:pathLst>
                <a:path w="57850" h="121585" extrusionOk="0">
                  <a:moveTo>
                    <a:pt x="1" y="1"/>
                  </a:moveTo>
                  <a:lnTo>
                    <a:pt x="1" y="19171"/>
                  </a:lnTo>
                  <a:lnTo>
                    <a:pt x="39268" y="39174"/>
                  </a:lnTo>
                  <a:lnTo>
                    <a:pt x="39268" y="81786"/>
                  </a:lnTo>
                  <a:lnTo>
                    <a:pt x="1" y="102414"/>
                  </a:lnTo>
                  <a:lnTo>
                    <a:pt x="1" y="121584"/>
                  </a:lnTo>
                  <a:lnTo>
                    <a:pt x="57850" y="92100"/>
                  </a:lnTo>
                  <a:lnTo>
                    <a:pt x="57850" y="289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28A4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914400"/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0" y="10400"/>
              <a:ext cx="1443325" cy="3039625"/>
            </a:xfrm>
            <a:custGeom>
              <a:avLst/>
              <a:gdLst/>
              <a:ahLst/>
              <a:cxnLst/>
              <a:rect l="0" t="0" r="0" b="0"/>
              <a:pathLst>
                <a:path w="57733" h="121585" extrusionOk="0">
                  <a:moveTo>
                    <a:pt x="57732" y="1"/>
                  </a:moveTo>
                  <a:lnTo>
                    <a:pt x="0" y="28964"/>
                  </a:lnTo>
                  <a:lnTo>
                    <a:pt x="0" y="92100"/>
                  </a:lnTo>
                  <a:lnTo>
                    <a:pt x="57732" y="121584"/>
                  </a:lnTo>
                  <a:lnTo>
                    <a:pt x="57732" y="102414"/>
                  </a:lnTo>
                  <a:lnTo>
                    <a:pt x="18465" y="81786"/>
                  </a:lnTo>
                  <a:lnTo>
                    <a:pt x="18465" y="39174"/>
                  </a:lnTo>
                  <a:lnTo>
                    <a:pt x="57732" y="19171"/>
                  </a:lnTo>
                  <a:lnTo>
                    <a:pt x="57732" y="1"/>
                  </a:lnTo>
                  <a:close/>
                </a:path>
              </a:pathLst>
            </a:custGeom>
            <a:solidFill>
              <a:srgbClr val="4CBC3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914400"/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677825" y="1276250"/>
              <a:ext cx="584350" cy="526150"/>
            </a:xfrm>
            <a:custGeom>
              <a:avLst/>
              <a:gdLst/>
              <a:ahLst/>
              <a:cxnLst/>
              <a:rect l="0" t="0" r="0" b="0"/>
              <a:pathLst>
                <a:path w="23374" h="21046" extrusionOk="0">
                  <a:moveTo>
                    <a:pt x="0" y="0"/>
                  </a:moveTo>
                  <a:lnTo>
                    <a:pt x="9466" y="21046"/>
                  </a:lnTo>
                  <a:lnTo>
                    <a:pt x="13674" y="21046"/>
                  </a:lnTo>
                  <a:lnTo>
                    <a:pt x="23374" y="0"/>
                  </a:lnTo>
                  <a:lnTo>
                    <a:pt x="17764" y="0"/>
                  </a:lnTo>
                  <a:lnTo>
                    <a:pt x="11921" y="13753"/>
                  </a:lnTo>
                  <a:lnTo>
                    <a:pt x="11804" y="13753"/>
                  </a:lnTo>
                  <a:lnTo>
                    <a:pt x="5960" y="0"/>
                  </a:lnTo>
                  <a:close/>
                </a:path>
              </a:pathLst>
            </a:custGeom>
            <a:solidFill>
              <a:srgbClr val="028A4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914400"/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1323500" y="1276250"/>
              <a:ext cx="473350" cy="526150"/>
            </a:xfrm>
            <a:custGeom>
              <a:avLst/>
              <a:gdLst/>
              <a:ahLst/>
              <a:cxnLst/>
              <a:rect l="0" t="0" r="0" b="0"/>
              <a:pathLst>
                <a:path w="18934" h="21046" extrusionOk="0">
                  <a:moveTo>
                    <a:pt x="8649" y="3959"/>
                  </a:moveTo>
                  <a:cubicBezTo>
                    <a:pt x="10519" y="3959"/>
                    <a:pt x="12622" y="4272"/>
                    <a:pt x="12622" y="6356"/>
                  </a:cubicBezTo>
                  <a:cubicBezTo>
                    <a:pt x="12622" y="8648"/>
                    <a:pt x="10168" y="8752"/>
                    <a:pt x="8298" y="8752"/>
                  </a:cubicBezTo>
                  <a:lnTo>
                    <a:pt x="5260" y="8752"/>
                  </a:lnTo>
                  <a:lnTo>
                    <a:pt x="5260" y="3959"/>
                  </a:lnTo>
                  <a:close/>
                  <a:moveTo>
                    <a:pt x="1" y="0"/>
                  </a:moveTo>
                  <a:lnTo>
                    <a:pt x="1" y="21046"/>
                  </a:lnTo>
                  <a:lnTo>
                    <a:pt x="5260" y="21046"/>
                  </a:lnTo>
                  <a:lnTo>
                    <a:pt x="5260" y="12607"/>
                  </a:lnTo>
                  <a:lnTo>
                    <a:pt x="7831" y="12607"/>
                  </a:lnTo>
                  <a:lnTo>
                    <a:pt x="12739" y="21046"/>
                  </a:lnTo>
                  <a:lnTo>
                    <a:pt x="18933" y="21046"/>
                  </a:lnTo>
                  <a:lnTo>
                    <a:pt x="12973" y="12190"/>
                  </a:lnTo>
                  <a:cubicBezTo>
                    <a:pt x="16245" y="11669"/>
                    <a:pt x="17998" y="9377"/>
                    <a:pt x="17998" y="6356"/>
                  </a:cubicBezTo>
                  <a:cubicBezTo>
                    <a:pt x="17998" y="1459"/>
                    <a:pt x="14025" y="0"/>
                    <a:pt x="9116" y="0"/>
                  </a:cubicBezTo>
                  <a:close/>
                </a:path>
              </a:pathLst>
            </a:custGeom>
            <a:solidFill>
              <a:srgbClr val="028A4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914400"/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1864025" y="1276250"/>
              <a:ext cx="473325" cy="526150"/>
            </a:xfrm>
            <a:custGeom>
              <a:avLst/>
              <a:gdLst/>
              <a:ahLst/>
              <a:cxnLst/>
              <a:rect l="0" t="0" r="0" b="0"/>
              <a:pathLst>
                <a:path w="18933" h="21046" extrusionOk="0">
                  <a:moveTo>
                    <a:pt x="8648" y="3959"/>
                  </a:moveTo>
                  <a:cubicBezTo>
                    <a:pt x="10518" y="3959"/>
                    <a:pt x="12622" y="4272"/>
                    <a:pt x="12622" y="6356"/>
                  </a:cubicBezTo>
                  <a:cubicBezTo>
                    <a:pt x="12622" y="8648"/>
                    <a:pt x="10168" y="8752"/>
                    <a:pt x="8298" y="8752"/>
                  </a:cubicBezTo>
                  <a:lnTo>
                    <a:pt x="5142" y="8752"/>
                  </a:lnTo>
                  <a:lnTo>
                    <a:pt x="5142" y="3959"/>
                  </a:lnTo>
                  <a:close/>
                  <a:moveTo>
                    <a:pt x="0" y="0"/>
                  </a:moveTo>
                  <a:lnTo>
                    <a:pt x="0" y="21046"/>
                  </a:lnTo>
                  <a:lnTo>
                    <a:pt x="5142" y="21046"/>
                  </a:lnTo>
                  <a:lnTo>
                    <a:pt x="5142" y="12607"/>
                  </a:lnTo>
                  <a:lnTo>
                    <a:pt x="7713" y="12607"/>
                  </a:lnTo>
                  <a:lnTo>
                    <a:pt x="12739" y="21046"/>
                  </a:lnTo>
                  <a:lnTo>
                    <a:pt x="18933" y="21046"/>
                  </a:lnTo>
                  <a:lnTo>
                    <a:pt x="12972" y="12190"/>
                  </a:lnTo>
                  <a:cubicBezTo>
                    <a:pt x="16245" y="11669"/>
                    <a:pt x="17998" y="9377"/>
                    <a:pt x="17998" y="6356"/>
                  </a:cubicBezTo>
                  <a:cubicBezTo>
                    <a:pt x="17998" y="1459"/>
                    <a:pt x="13907" y="0"/>
                    <a:pt x="9116" y="0"/>
                  </a:cubicBezTo>
                  <a:close/>
                </a:path>
              </a:pathLst>
            </a:custGeom>
            <a:solidFill>
              <a:srgbClr val="028A4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914400"/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98516" y="1554479"/>
            <a:ext cx="7812045" cy="426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alibri"/>
              <a:buNone/>
              <a:defRPr sz="2400" b="0" i="0" u="none" strike="noStrike" cap="none" baseline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98474" y="2143759"/>
            <a:ext cx="7812088" cy="3311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chemeClr val="accent3"/>
              </a:buClr>
              <a:buFont typeface="Calibri"/>
              <a:buNone/>
              <a:defRPr baseline="0"/>
            </a:lvl1pPr>
            <a:lvl2pPr marL="22860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alibri"/>
              <a:buNone/>
              <a:defRPr/>
            </a:lvl2pPr>
            <a:lvl3pPr marL="685800" indent="-114300" rtl="0">
              <a:buClr>
                <a:schemeClr val="accent3"/>
              </a:buClr>
              <a:buFont typeface="Wingdings"/>
              <a:buChar char="§"/>
              <a:defRPr/>
            </a:lvl3pPr>
            <a:lvl4pPr marL="914400" indent="-114300" rtl="0">
              <a:buClr>
                <a:schemeClr val="accent3"/>
              </a:buClr>
              <a:buFont typeface="Wingdings"/>
              <a:buChar char="§"/>
              <a:defRPr/>
            </a:lvl4pPr>
            <a:lvl5pPr marL="1143000" indent="-114300" rtl="0">
              <a:buClr>
                <a:schemeClr val="accent3"/>
              </a:buClr>
              <a:buFont typeface="Wingdings"/>
              <a:buChar char="§"/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3048000" y="6235607"/>
            <a:ext cx="13483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1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0D2F909-60F2-406C-8FE5-6808861AF8F1}" type="datetime1">
              <a:rPr lang="de-DE" smtClean="0"/>
              <a:pPr/>
              <a:t>03.12.2014</a:t>
            </a:fld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81094" y="6235607"/>
            <a:ext cx="259070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1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35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8CA4C2"/>
              </a:gs>
              <a:gs pos="100000">
                <a:srgbClr val="BECBDC"/>
              </a:gs>
            </a:gsLst>
            <a:lin ang="0" scaled="1"/>
          </a:gradFill>
          <a:ln w="9525" algn="ctr">
            <a:solidFill>
              <a:srgbClr val="7D99B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59546" tIns="359546" rIns="359546" bIns="359546" anchor="b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1500" b="1" dirty="0" smtClean="0">
              <a:solidFill>
                <a:srgbClr val="BAC6CE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534868" y="5946775"/>
            <a:ext cx="7606811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marL="87313" defTabSz="957263" eaLnBrk="0" fontAlgn="base" hangingPunct="0">
              <a:spcBef>
                <a:spcPct val="8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sz="1600" dirty="0" smtClean="0">
                <a:solidFill>
                  <a:srgbClr val="FFFFFF"/>
                </a:solidFill>
              </a:rPr>
              <a:t>The Marketing &amp; Sales Consultants of BBDO Worldwide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1317625"/>
            <a:ext cx="9144000" cy="1333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108000" tIns="72000" rIns="108000" bIns="7200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de-DE" sz="1200" b="1" dirty="0" smtClean="0">
              <a:solidFill>
                <a:srgbClr val="FFFFFF"/>
              </a:solidFill>
            </a:endParaRPr>
          </a:p>
        </p:txBody>
      </p:sp>
      <p:pic>
        <p:nvPicPr>
          <p:cNvPr id="9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"/>
          <a:stretch>
            <a:fillRect/>
          </a:stretch>
        </p:blipFill>
        <p:spPr bwMode="auto">
          <a:xfrm>
            <a:off x="361950" y="1438279"/>
            <a:ext cx="445916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8" t="13684" r="1817" b="13719"/>
          <a:stretch>
            <a:fillRect/>
          </a:stretch>
        </p:blipFill>
        <p:spPr bwMode="auto">
          <a:xfrm>
            <a:off x="8223741" y="1587501"/>
            <a:ext cx="84552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615465" y="3432331"/>
            <a:ext cx="7678615" cy="612775"/>
          </a:xfrm>
          <a:prstGeom prst="rect">
            <a:avLst/>
          </a:prstGeom>
        </p:spPr>
        <p:txBody>
          <a:bodyPr lIns="0" tIns="36000" rIns="0" bIns="36000"/>
          <a:lstStyle>
            <a:lvl1pPr>
              <a:lnSpc>
                <a:spcPct val="100000"/>
              </a:lnSpc>
              <a:spcBef>
                <a:spcPts val="0"/>
              </a:spcBef>
              <a:defRPr lang="de-DE" sz="3200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de-DE" sz="1000" kern="1200" dirty="0" smtClean="0">
                <a:solidFill>
                  <a:srgbClr val="8F8F8C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de-DE" sz="1000" kern="1200" dirty="0" smtClean="0">
                <a:solidFill>
                  <a:srgbClr val="8F8F8C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1000" kern="1200" dirty="0" smtClean="0">
                <a:solidFill>
                  <a:srgbClr val="8F8F8C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1000" kern="1200" dirty="0">
                <a:solidFill>
                  <a:srgbClr val="8F8F8C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615465" y="4041928"/>
            <a:ext cx="7678615" cy="440918"/>
          </a:xfrm>
          <a:prstGeom prst="rect">
            <a:avLst/>
          </a:prstGeom>
        </p:spPr>
        <p:txBody>
          <a:bodyPr lIns="0" tIns="36000" rIns="0" bIns="36000"/>
          <a:lstStyle>
            <a:lvl1pPr>
              <a:lnSpc>
                <a:spcPct val="100000"/>
              </a:lnSpc>
              <a:spcBef>
                <a:spcPts val="0"/>
              </a:spcBef>
              <a:defRPr lang="de-DE" sz="1600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de-DE" sz="1000" kern="1200" dirty="0" smtClean="0">
                <a:solidFill>
                  <a:srgbClr val="8F8F8C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de-DE" sz="1000" kern="1200" dirty="0" smtClean="0">
                <a:solidFill>
                  <a:srgbClr val="8F8F8C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1000" kern="1200" dirty="0" smtClean="0">
                <a:solidFill>
                  <a:srgbClr val="8F8F8C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1000" kern="1200" dirty="0">
                <a:solidFill>
                  <a:srgbClr val="8F8F8C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3153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616929" y="1628775"/>
            <a:ext cx="7674219" cy="4679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80975" indent="-180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0000" indent="-179388">
              <a:lnSpc>
                <a:spcPct val="100000"/>
              </a:lnSpc>
              <a:spcBef>
                <a:spcPts val="600"/>
              </a:spcBef>
              <a:buFont typeface="Symbol" pitchFamily="18" charset="2"/>
              <a:buChar char="-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  <a:endParaRPr lang="de-DE" noProof="0" dirty="0"/>
          </a:p>
        </p:txBody>
      </p:sp>
      <p:sp>
        <p:nvSpPr>
          <p:cNvPr id="4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6929" y="6337300"/>
            <a:ext cx="7674219" cy="218948"/>
          </a:xfrm>
          <a:prstGeom prst="rect">
            <a:avLst/>
          </a:prstGeom>
        </p:spPr>
        <p:txBody>
          <a:bodyPr lIns="0" tIns="36000" rIns="0" bIns="0" anchor="b">
            <a:noAutofit/>
          </a:bodyPr>
          <a:lstStyle>
            <a:lvl1pPr marL="0" indent="1588" algn="l">
              <a:lnSpc>
                <a:spcPts val="900"/>
              </a:lnSpc>
              <a:spcBef>
                <a:spcPts val="0"/>
              </a:spcBef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1588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0" indent="1588">
              <a:lnSpc>
                <a:spcPct val="100000"/>
              </a:lnSpc>
              <a:spcBef>
                <a:spcPts val="600"/>
              </a:spcBef>
              <a:buFont typeface="Symbol" pitchFamily="18" charset="2"/>
              <a:buChar char="-"/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2143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blatt Credent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8CA4C2"/>
              </a:gs>
              <a:gs pos="100000">
                <a:srgbClr val="BECBDC"/>
              </a:gs>
            </a:gsLst>
            <a:lin ang="0" scaled="1"/>
          </a:gradFill>
          <a:ln w="9525" algn="ctr">
            <a:solidFill>
              <a:srgbClr val="7D99B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59546" tIns="359546" rIns="359546" bIns="359546" anchor="b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1500" b="1" dirty="0" smtClean="0">
              <a:solidFill>
                <a:srgbClr val="BAC6CE"/>
              </a:solidFill>
            </a:endParaRPr>
          </a:p>
        </p:txBody>
      </p:sp>
      <p:pic>
        <p:nvPicPr>
          <p:cNvPr id="3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8" t="13684" r="1817" b="13719"/>
          <a:stretch>
            <a:fillRect/>
          </a:stretch>
        </p:blipFill>
        <p:spPr bwMode="auto">
          <a:xfrm>
            <a:off x="8223741" y="2978155"/>
            <a:ext cx="84552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146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b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8CA4C2"/>
              </a:gs>
              <a:gs pos="100000">
                <a:srgbClr val="BECBDC"/>
              </a:gs>
            </a:gsLst>
            <a:lin ang="0" scaled="1"/>
          </a:gradFill>
          <a:ln w="9525" algn="ctr">
            <a:solidFill>
              <a:srgbClr val="7D99B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59546" tIns="359546" rIns="359546" bIns="359546" anchor="b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1500" b="1" dirty="0" smtClean="0">
              <a:solidFill>
                <a:srgbClr val="BAC6CE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11066" y="6215068"/>
            <a:ext cx="764930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6932" rIns="0" bIns="64621"/>
          <a:lstStyle/>
          <a:p>
            <a:pPr defTabSz="8286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1162050" algn="l"/>
                <a:tab pos="3314700" algn="l"/>
                <a:tab pos="5829300" algn="l"/>
              </a:tabLst>
            </a:pPr>
            <a:r>
              <a:rPr lang="de-CH" sz="1200" dirty="0" smtClean="0">
                <a:solidFill>
                  <a:srgbClr val="FFFFFF"/>
                </a:solidFill>
                <a:cs typeface="Times New Roman" pitchFamily="18" charset="0"/>
              </a:rPr>
              <a:t>Batten &amp; Company GmbH, Königsallee 92, 40212 Düsseldorf,  www.batten-company.com</a:t>
            </a:r>
          </a:p>
          <a:p>
            <a:pPr defTabSz="8286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1162050" algn="l"/>
                <a:tab pos="3314700" algn="l"/>
                <a:tab pos="5829300" algn="l"/>
              </a:tabLst>
            </a:pPr>
            <a:r>
              <a:rPr lang="de-CH" sz="1200" dirty="0" smtClean="0">
                <a:solidFill>
                  <a:srgbClr val="FFFFFF"/>
                </a:solidFill>
                <a:cs typeface="Times New Roman" pitchFamily="18" charset="0"/>
              </a:rPr>
              <a:t>			</a:t>
            </a: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616927" y="5395913"/>
            <a:ext cx="767715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20738"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de-DE" sz="1100" dirty="0">
                <a:solidFill>
                  <a:srgbClr val="FFFFFF"/>
                </a:solidFill>
              </a:rPr>
              <a:t>© Copyright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de-DE" sz="1100" dirty="0">
                <a:solidFill>
                  <a:srgbClr val="FFFFFF"/>
                </a:solidFill>
              </a:rPr>
              <a:t>Dieses Dokument der Batten &amp; Company GmbH ist ausschließlich für den Adressaten bzw. Auftraggeber bestimmt. Es bleibt bis zu einer ausdrücklichen Übertragung von Nutzungsrechten Eigentum der Batten &amp; Company GmbH. Jede Bearbeitung, Verwertung, Vervielfältigung und/ oder gewerbsmäßige Verbreitung des Werkes ist nur mit Einverständnis der Batten &amp; Company GmbH zulässig</a:t>
            </a:r>
          </a:p>
        </p:txBody>
      </p:sp>
      <p:sp>
        <p:nvSpPr>
          <p:cNvPr id="5" name="Titel 1"/>
          <p:cNvSpPr txBox="1">
            <a:spLocks/>
          </p:cNvSpPr>
          <p:nvPr userDrawn="1"/>
        </p:nvSpPr>
        <p:spPr bwMode="auto">
          <a:xfrm>
            <a:off x="616930" y="530230"/>
            <a:ext cx="7814896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F8F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957263" rtl="0" eaLnBrk="0" fontAlgn="base" hangingPunct="0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957263" rtl="0" eaLnBrk="0" fontAlgn="base" hangingPunct="0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charset="0"/>
              </a:defRPr>
            </a:lvl2pPr>
            <a:lvl3pPr algn="l" defTabSz="957263" rtl="0" eaLnBrk="0" fontAlgn="base" hangingPunct="0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charset="0"/>
              </a:defRPr>
            </a:lvl3pPr>
            <a:lvl4pPr algn="l" defTabSz="957263" rtl="0" eaLnBrk="0" fontAlgn="base" hangingPunct="0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charset="0"/>
              </a:defRPr>
            </a:lvl4pPr>
            <a:lvl5pPr algn="l" defTabSz="957263" rtl="0" eaLnBrk="0" fontAlgn="base" hangingPunct="0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charset="0"/>
              </a:defRPr>
            </a:lvl5pPr>
            <a:lvl6pPr marL="457200" algn="l" defTabSz="957263" rtl="0" fontAlgn="base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charset="0"/>
              </a:defRPr>
            </a:lvl6pPr>
            <a:lvl7pPr marL="914400" algn="l" defTabSz="957263" rtl="0" fontAlgn="base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charset="0"/>
              </a:defRPr>
            </a:lvl7pPr>
            <a:lvl8pPr marL="1371600" algn="l" defTabSz="957263" rtl="0" fontAlgn="base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charset="0"/>
              </a:defRPr>
            </a:lvl8pPr>
            <a:lvl9pPr marL="1828800" algn="l" defTabSz="957263" rtl="0" fontAlgn="base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1619250" algn="l"/>
              </a:tabLst>
              <a:defRPr/>
            </a:pPr>
            <a:r>
              <a:rPr lang="de-DE" altLang="de-DE" sz="2900" dirty="0" smtClean="0">
                <a:solidFill>
                  <a:srgbClr val="FFFFFF"/>
                </a:solidFill>
                <a:latin typeface="Arial" charset="0"/>
              </a:rPr>
              <a:t>Ihr Kontakt bei Batten &amp; Company: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56822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6926" y="377827"/>
            <a:ext cx="767422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F8F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err="1" smtClean="0"/>
              <a:t>Klicken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Sie</a:t>
            </a:r>
            <a:r>
              <a:rPr lang="en-US" altLang="de-DE" dirty="0" smtClean="0"/>
              <a:t>, um das Format des </a:t>
            </a:r>
            <a:r>
              <a:rPr lang="en-US" altLang="de-DE" dirty="0" err="1" smtClean="0"/>
              <a:t>Titel</a:t>
            </a:r>
            <a:r>
              <a:rPr lang="en-US" altLang="de-DE" dirty="0" smtClean="0"/>
              <a:t>-Masters </a:t>
            </a:r>
            <a:r>
              <a:rPr lang="en-US" altLang="de-DE" dirty="0" err="1" smtClean="0"/>
              <a:t>zu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bearbeiten.sdfsdfsdklk</a:t>
            </a:r>
            <a:endParaRPr lang="en-US" altLang="de-DE" dirty="0" smtClean="0"/>
          </a:p>
        </p:txBody>
      </p:sp>
      <p:grpSp>
        <p:nvGrpSpPr>
          <p:cNvPr id="26" name="Group 4"/>
          <p:cNvGrpSpPr>
            <a:grpSpLocks/>
          </p:cNvGrpSpPr>
          <p:nvPr userDrawn="1"/>
        </p:nvGrpSpPr>
        <p:grpSpPr bwMode="auto">
          <a:xfrm>
            <a:off x="616193" y="1011238"/>
            <a:ext cx="7672985" cy="5594350"/>
            <a:chOff x="424" y="637"/>
            <a:chExt cx="5246" cy="3524"/>
          </a:xfrm>
        </p:grpSpPr>
        <p:sp>
          <p:nvSpPr>
            <p:cNvPr id="27" name="Line 5"/>
            <p:cNvSpPr>
              <a:spLocks noChangeShapeType="1"/>
            </p:cNvSpPr>
            <p:nvPr/>
          </p:nvSpPr>
          <p:spPr bwMode="auto">
            <a:xfrm flipV="1">
              <a:off x="424" y="637"/>
              <a:ext cx="5246" cy="0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24" y="4161"/>
              <a:ext cx="5246" cy="0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Foliennummernplatzhalter 3"/>
          <p:cNvSpPr txBox="1">
            <a:spLocks noGrp="1"/>
          </p:cNvSpPr>
          <p:nvPr userDrawn="1"/>
        </p:nvSpPr>
        <p:spPr bwMode="auto">
          <a:xfrm>
            <a:off x="610332" y="6643688"/>
            <a:ext cx="7659566" cy="127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defTabSz="957263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800" b="1" dirty="0" smtClean="0">
                <a:solidFill>
                  <a:srgbClr val="8F8F8F"/>
                </a:solidFill>
              </a:rPr>
              <a:t>Page </a:t>
            </a:r>
            <a:fld id="{867EC898-21B3-46F8-9BE5-F2CD4DB21084}" type="slidenum">
              <a:rPr lang="en-US" sz="800" b="1" smtClean="0">
                <a:solidFill>
                  <a:srgbClr val="8F8F8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r>
              <a:rPr lang="en-US" altLang="de-DE" sz="800" b="1" dirty="0" smtClean="0">
                <a:solidFill>
                  <a:srgbClr val="8F8F8F"/>
                </a:solidFill>
              </a:rPr>
              <a:t> | 31.01.2013 | Batten &amp; Company | </a:t>
            </a:r>
            <a:r>
              <a:rPr lang="en-US" sz="800" b="1" dirty="0" smtClean="0">
                <a:solidFill>
                  <a:srgbClr val="8F8F8F"/>
                </a:solidFill>
              </a:rPr>
              <a:t>Setup of an e-Commerce concept for automotive parts for HELLA</a:t>
            </a:r>
            <a:endParaRPr lang="en-US" sz="800" b="1" dirty="0">
              <a:solidFill>
                <a:srgbClr val="8F8F8F"/>
              </a:solidFill>
            </a:endParaRPr>
          </a:p>
        </p:txBody>
      </p:sp>
      <p:pic>
        <p:nvPicPr>
          <p:cNvPr id="30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8" t="13684" r="1817" b="13719"/>
          <a:stretch>
            <a:fillRect/>
          </a:stretch>
        </p:blipFill>
        <p:spPr bwMode="auto">
          <a:xfrm>
            <a:off x="8223741" y="2978159"/>
            <a:ext cx="84552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43" y="6659572"/>
            <a:ext cx="1450731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608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wischen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624668"/>
            <a:ext cx="4222750" cy="933450"/>
          </a:xfrm>
        </p:spPr>
        <p:txBody>
          <a:bodyPr>
            <a:noAutofit/>
          </a:bodyPr>
          <a:lstStyle>
            <a:lvl1pPr>
              <a:defRPr sz="3600" baseline="0"/>
            </a:lvl1pPr>
          </a:lstStyle>
          <a:p>
            <a:r>
              <a:rPr lang="de-DE" dirty="0" err="1" smtClean="0"/>
              <a:t>Master_Kapiteltitel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4389" y="5562601"/>
            <a:ext cx="36941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2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18500" y="5956632"/>
            <a:ext cx="565150" cy="629577"/>
          </a:xfrm>
          <a:prstGeom prst="rect">
            <a:avLst/>
          </a:prstGeom>
          <a:noFill/>
        </p:spPr>
      </p:pic>
      <p:sp>
        <p:nvSpPr>
          <p:cNvPr id="15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81206" y="6282659"/>
            <a:ext cx="503591" cy="406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6F0D-2764-ED47-B1CE-0604558E397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Rectangle 7"/>
          <p:cNvSpPr/>
          <p:nvPr userDrawn="1"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9"/>
          <p:cNvSpPr/>
          <p:nvPr userDrawn="1"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3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0"/>
          <p:cNvSpPr/>
          <p:nvPr userDrawn="1"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1"/>
          <p:cNvSpPr/>
          <p:nvPr userDrawn="1"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6"/>
          <p:cNvSpPr/>
          <p:nvPr userDrawn="1"/>
        </p:nvSpPr>
        <p:spPr>
          <a:xfrm>
            <a:off x="269876" y="224874"/>
            <a:ext cx="8589963" cy="3115226"/>
          </a:xfrm>
          <a:custGeom>
            <a:avLst/>
            <a:gdLst>
              <a:gd name="connsiteX0" fmla="*/ 0 w 8790255"/>
              <a:gd name="connsiteY0" fmla="*/ 0 h 3600000"/>
              <a:gd name="connsiteX1" fmla="*/ 8190243 w 8790255"/>
              <a:gd name="connsiteY1" fmla="*/ 0 h 3600000"/>
              <a:gd name="connsiteX2" fmla="*/ 8790255 w 8790255"/>
              <a:gd name="connsiteY2" fmla="*/ 600012 h 3600000"/>
              <a:gd name="connsiteX3" fmla="*/ 8790255 w 8790255"/>
              <a:gd name="connsiteY3" fmla="*/ 3600000 h 3600000"/>
              <a:gd name="connsiteX4" fmla="*/ 0 w 8790255"/>
              <a:gd name="connsiteY4" fmla="*/ 3600000 h 3600000"/>
              <a:gd name="connsiteX5" fmla="*/ 0 w 8790255"/>
              <a:gd name="connsiteY5" fmla="*/ 0 h 3600000"/>
              <a:gd name="connsiteX0" fmla="*/ 0 w 8790255"/>
              <a:gd name="connsiteY0" fmla="*/ 0 h 3600000"/>
              <a:gd name="connsiteX1" fmla="*/ 8190243 w 8790255"/>
              <a:gd name="connsiteY1" fmla="*/ 0 h 3600000"/>
              <a:gd name="connsiteX2" fmla="*/ 8790255 w 8790255"/>
              <a:gd name="connsiteY2" fmla="*/ 600012 h 3600000"/>
              <a:gd name="connsiteX3" fmla="*/ 5274895 w 8790255"/>
              <a:gd name="connsiteY3" fmla="*/ 1771200 h 3600000"/>
              <a:gd name="connsiteX4" fmla="*/ 0 w 8790255"/>
              <a:gd name="connsiteY4" fmla="*/ 3600000 h 3600000"/>
              <a:gd name="connsiteX5" fmla="*/ 0 w 8790255"/>
              <a:gd name="connsiteY5" fmla="*/ 0 h 3600000"/>
              <a:gd name="connsiteX0" fmla="*/ 0 w 8190243"/>
              <a:gd name="connsiteY0" fmla="*/ 0 h 3600000"/>
              <a:gd name="connsiteX1" fmla="*/ 8190243 w 8190243"/>
              <a:gd name="connsiteY1" fmla="*/ 0 h 3600000"/>
              <a:gd name="connsiteX2" fmla="*/ 8180655 w 8190243"/>
              <a:gd name="connsiteY2" fmla="*/ 20892 h 3600000"/>
              <a:gd name="connsiteX3" fmla="*/ 5274895 w 8190243"/>
              <a:gd name="connsiteY3" fmla="*/ 1771200 h 3600000"/>
              <a:gd name="connsiteX4" fmla="*/ 0 w 8190243"/>
              <a:gd name="connsiteY4" fmla="*/ 3600000 h 3600000"/>
              <a:gd name="connsiteX5" fmla="*/ 0 w 8190243"/>
              <a:gd name="connsiteY5" fmla="*/ 0 h 3600000"/>
              <a:gd name="connsiteX0" fmla="*/ 0 w 8190243"/>
              <a:gd name="connsiteY0" fmla="*/ 0 h 3600000"/>
              <a:gd name="connsiteX1" fmla="*/ 8190243 w 8190243"/>
              <a:gd name="connsiteY1" fmla="*/ 0 h 3600000"/>
              <a:gd name="connsiteX2" fmla="*/ 8180655 w 8190243"/>
              <a:gd name="connsiteY2" fmla="*/ 20892 h 3600000"/>
              <a:gd name="connsiteX3" fmla="*/ 5274895 w 8190243"/>
              <a:gd name="connsiteY3" fmla="*/ 1771200 h 3600000"/>
              <a:gd name="connsiteX4" fmla="*/ 4894555 w 8190243"/>
              <a:gd name="connsiteY4" fmla="*/ 1614442 h 3600000"/>
              <a:gd name="connsiteX5" fmla="*/ 0 w 8190243"/>
              <a:gd name="connsiteY5" fmla="*/ 3600000 h 3600000"/>
              <a:gd name="connsiteX6" fmla="*/ 0 w 8190243"/>
              <a:gd name="connsiteY6" fmla="*/ 0 h 3600000"/>
              <a:gd name="connsiteX0" fmla="*/ 0 w 8190243"/>
              <a:gd name="connsiteY0" fmla="*/ 0 h 3600000"/>
              <a:gd name="connsiteX1" fmla="*/ 8190243 w 8190243"/>
              <a:gd name="connsiteY1" fmla="*/ 0 h 3600000"/>
              <a:gd name="connsiteX2" fmla="*/ 8180655 w 8190243"/>
              <a:gd name="connsiteY2" fmla="*/ 20892 h 3600000"/>
              <a:gd name="connsiteX3" fmla="*/ 4898975 w 8190243"/>
              <a:gd name="connsiteY3" fmla="*/ 1618800 h 3600000"/>
              <a:gd name="connsiteX4" fmla="*/ 4894555 w 8190243"/>
              <a:gd name="connsiteY4" fmla="*/ 1614442 h 3600000"/>
              <a:gd name="connsiteX5" fmla="*/ 0 w 8190243"/>
              <a:gd name="connsiteY5" fmla="*/ 3600000 h 3600000"/>
              <a:gd name="connsiteX6" fmla="*/ 0 w 8190243"/>
              <a:gd name="connsiteY6" fmla="*/ 0 h 3600000"/>
              <a:gd name="connsiteX0" fmla="*/ 0 w 8190243"/>
              <a:gd name="connsiteY0" fmla="*/ 0 h 3629492"/>
              <a:gd name="connsiteX1" fmla="*/ 8190243 w 8190243"/>
              <a:gd name="connsiteY1" fmla="*/ 0 h 3629492"/>
              <a:gd name="connsiteX2" fmla="*/ 8180655 w 8190243"/>
              <a:gd name="connsiteY2" fmla="*/ 20892 h 3629492"/>
              <a:gd name="connsiteX3" fmla="*/ 4898975 w 8190243"/>
              <a:gd name="connsiteY3" fmla="*/ 1618800 h 3629492"/>
              <a:gd name="connsiteX4" fmla="*/ 0 w 8190243"/>
              <a:gd name="connsiteY4" fmla="*/ 3600000 h 3629492"/>
              <a:gd name="connsiteX5" fmla="*/ 0 w 8190243"/>
              <a:gd name="connsiteY5" fmla="*/ 0 h 362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0243" h="3629492">
                <a:moveTo>
                  <a:pt x="0" y="0"/>
                </a:moveTo>
                <a:lnTo>
                  <a:pt x="8190243" y="0"/>
                </a:lnTo>
                <a:lnTo>
                  <a:pt x="8180655" y="20892"/>
                </a:lnTo>
                <a:lnTo>
                  <a:pt x="4898975" y="1618800"/>
                </a:lnTo>
                <a:cubicBezTo>
                  <a:pt x="3535533" y="2215318"/>
                  <a:pt x="816496" y="3869800"/>
                  <a:pt x="0" y="36000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3000">
                <a:schemeClr val="accent1">
                  <a:alpha val="0"/>
                </a:schemeClr>
              </a:gs>
              <a:gs pos="100000">
                <a:srgbClr val="FFFFFF">
                  <a:alpha val="90000"/>
                </a:srgbClr>
              </a:gs>
            </a:gsLst>
            <a:lin ang="1434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8CA4C2"/>
              </a:gs>
              <a:gs pos="100000">
                <a:srgbClr val="BECBDC"/>
              </a:gs>
            </a:gsLst>
            <a:lin ang="0" scaled="1"/>
          </a:gradFill>
          <a:ln w="9525" algn="ctr">
            <a:solidFill>
              <a:srgbClr val="7D99B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59546" tIns="359546" rIns="359546" bIns="359546" anchor="b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1500" b="1" dirty="0" smtClean="0">
              <a:solidFill>
                <a:srgbClr val="BAC6CE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534868" y="5946775"/>
            <a:ext cx="7606811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marL="87313" defTabSz="957263" eaLnBrk="0" fontAlgn="base" hangingPunct="0">
              <a:spcBef>
                <a:spcPct val="8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sz="1600" dirty="0" smtClean="0">
                <a:solidFill>
                  <a:srgbClr val="FFFFFF"/>
                </a:solidFill>
              </a:rPr>
              <a:t>The Marketing &amp; Sales Consultants of BBDO Worldwide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1317625"/>
            <a:ext cx="9144000" cy="1333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108000" tIns="72000" rIns="108000" bIns="7200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de-DE" sz="1200" b="1" dirty="0" smtClean="0">
              <a:solidFill>
                <a:srgbClr val="FFFFFF"/>
              </a:solidFill>
            </a:endParaRPr>
          </a:p>
        </p:txBody>
      </p:sp>
      <p:pic>
        <p:nvPicPr>
          <p:cNvPr id="9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"/>
          <a:stretch>
            <a:fillRect/>
          </a:stretch>
        </p:blipFill>
        <p:spPr bwMode="auto">
          <a:xfrm>
            <a:off x="361950" y="1438279"/>
            <a:ext cx="445916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8" t="13684" r="1817" b="13719"/>
          <a:stretch>
            <a:fillRect/>
          </a:stretch>
        </p:blipFill>
        <p:spPr bwMode="auto">
          <a:xfrm>
            <a:off x="8223741" y="1587501"/>
            <a:ext cx="84552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615465" y="3432331"/>
            <a:ext cx="7678615" cy="612775"/>
          </a:xfrm>
          <a:prstGeom prst="rect">
            <a:avLst/>
          </a:prstGeom>
        </p:spPr>
        <p:txBody>
          <a:bodyPr lIns="0" tIns="36000" rIns="0" bIns="36000"/>
          <a:lstStyle>
            <a:lvl1pPr>
              <a:lnSpc>
                <a:spcPct val="100000"/>
              </a:lnSpc>
              <a:spcBef>
                <a:spcPts val="0"/>
              </a:spcBef>
              <a:defRPr lang="de-DE" sz="3200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de-DE" sz="1000" kern="1200" dirty="0" smtClean="0">
                <a:solidFill>
                  <a:srgbClr val="8F8F8C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de-DE" sz="1000" kern="1200" dirty="0" smtClean="0">
                <a:solidFill>
                  <a:srgbClr val="8F8F8C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1000" kern="1200" dirty="0" smtClean="0">
                <a:solidFill>
                  <a:srgbClr val="8F8F8C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1000" kern="1200" dirty="0">
                <a:solidFill>
                  <a:srgbClr val="8F8F8C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615465" y="4041928"/>
            <a:ext cx="7678615" cy="440918"/>
          </a:xfrm>
          <a:prstGeom prst="rect">
            <a:avLst/>
          </a:prstGeom>
        </p:spPr>
        <p:txBody>
          <a:bodyPr lIns="0" tIns="36000" rIns="0" bIns="36000"/>
          <a:lstStyle>
            <a:lvl1pPr>
              <a:lnSpc>
                <a:spcPct val="100000"/>
              </a:lnSpc>
              <a:spcBef>
                <a:spcPts val="0"/>
              </a:spcBef>
              <a:defRPr lang="de-DE" sz="1600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de-DE" sz="1000" kern="1200" dirty="0" smtClean="0">
                <a:solidFill>
                  <a:srgbClr val="8F8F8C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de-DE" sz="1000" kern="1200" dirty="0" smtClean="0">
                <a:solidFill>
                  <a:srgbClr val="8F8F8C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de-DE" sz="1000" kern="1200" dirty="0" smtClean="0">
                <a:solidFill>
                  <a:srgbClr val="8F8F8C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1000" kern="1200" dirty="0">
                <a:solidFill>
                  <a:srgbClr val="8F8F8C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49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616929" y="1628775"/>
            <a:ext cx="7674219" cy="4679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80975" indent="-180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0000" indent="-179388">
              <a:lnSpc>
                <a:spcPct val="100000"/>
              </a:lnSpc>
              <a:spcBef>
                <a:spcPts val="600"/>
              </a:spcBef>
              <a:buFont typeface="Symbol" pitchFamily="18" charset="2"/>
              <a:buChar char="-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  <a:endParaRPr lang="de-DE" noProof="0" dirty="0"/>
          </a:p>
        </p:txBody>
      </p:sp>
      <p:sp>
        <p:nvSpPr>
          <p:cNvPr id="4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6929" y="6337300"/>
            <a:ext cx="7674219" cy="218948"/>
          </a:xfrm>
          <a:prstGeom prst="rect">
            <a:avLst/>
          </a:prstGeom>
        </p:spPr>
        <p:txBody>
          <a:bodyPr lIns="0" tIns="36000" rIns="0" bIns="0" anchor="b">
            <a:noAutofit/>
          </a:bodyPr>
          <a:lstStyle>
            <a:lvl1pPr marL="0" indent="1588" algn="l">
              <a:lnSpc>
                <a:spcPts val="900"/>
              </a:lnSpc>
              <a:spcBef>
                <a:spcPts val="0"/>
              </a:spcBef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1588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0" indent="1588">
              <a:lnSpc>
                <a:spcPct val="100000"/>
              </a:lnSpc>
              <a:spcBef>
                <a:spcPts val="600"/>
              </a:spcBef>
              <a:buFont typeface="Symbol" pitchFamily="18" charset="2"/>
              <a:buChar char="-"/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05872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blatt Credent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8CA4C2"/>
              </a:gs>
              <a:gs pos="100000">
                <a:srgbClr val="BECBDC"/>
              </a:gs>
            </a:gsLst>
            <a:lin ang="0" scaled="1"/>
          </a:gradFill>
          <a:ln w="9525" algn="ctr">
            <a:solidFill>
              <a:srgbClr val="7D99B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59546" tIns="359546" rIns="359546" bIns="359546" anchor="b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1500" b="1" dirty="0" smtClean="0">
              <a:solidFill>
                <a:srgbClr val="BAC6CE"/>
              </a:solidFill>
            </a:endParaRPr>
          </a:p>
        </p:txBody>
      </p:sp>
      <p:pic>
        <p:nvPicPr>
          <p:cNvPr id="3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8" t="13684" r="1817" b="13719"/>
          <a:stretch>
            <a:fillRect/>
          </a:stretch>
        </p:blipFill>
        <p:spPr bwMode="auto">
          <a:xfrm>
            <a:off x="8223741" y="2978155"/>
            <a:ext cx="84552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122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b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8CA4C2"/>
              </a:gs>
              <a:gs pos="100000">
                <a:srgbClr val="BECBDC"/>
              </a:gs>
            </a:gsLst>
            <a:lin ang="0" scaled="1"/>
          </a:gradFill>
          <a:ln w="9525" algn="ctr">
            <a:solidFill>
              <a:srgbClr val="7D99B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59546" tIns="359546" rIns="359546" bIns="359546" anchor="b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1500" b="1" dirty="0" smtClean="0">
              <a:solidFill>
                <a:srgbClr val="BAC6CE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11066" y="6215068"/>
            <a:ext cx="764930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6932" rIns="0" bIns="64621"/>
          <a:lstStyle/>
          <a:p>
            <a:pPr defTabSz="8286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1162050" algn="l"/>
                <a:tab pos="3314700" algn="l"/>
                <a:tab pos="5829300" algn="l"/>
              </a:tabLst>
            </a:pPr>
            <a:r>
              <a:rPr lang="de-CH" sz="1200" dirty="0" smtClean="0">
                <a:solidFill>
                  <a:srgbClr val="FFFFFF"/>
                </a:solidFill>
                <a:cs typeface="Times New Roman" pitchFamily="18" charset="0"/>
              </a:rPr>
              <a:t>Batten &amp; Company GmbH, Königsallee 92, 40212 Düsseldorf,  www.batten-company.com</a:t>
            </a:r>
          </a:p>
          <a:p>
            <a:pPr defTabSz="8286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1162050" algn="l"/>
                <a:tab pos="3314700" algn="l"/>
                <a:tab pos="5829300" algn="l"/>
              </a:tabLst>
            </a:pPr>
            <a:r>
              <a:rPr lang="de-CH" sz="1200" dirty="0" smtClean="0">
                <a:solidFill>
                  <a:srgbClr val="FFFFFF"/>
                </a:solidFill>
                <a:cs typeface="Times New Roman" pitchFamily="18" charset="0"/>
              </a:rPr>
              <a:t>			</a:t>
            </a: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616927" y="5395913"/>
            <a:ext cx="767715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20738"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de-DE" sz="1100" dirty="0">
                <a:solidFill>
                  <a:srgbClr val="FFFFFF"/>
                </a:solidFill>
              </a:rPr>
              <a:t>© Copyright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de-DE" sz="1100" dirty="0">
                <a:solidFill>
                  <a:srgbClr val="FFFFFF"/>
                </a:solidFill>
              </a:rPr>
              <a:t>Dieses Dokument der Batten &amp; Company GmbH ist ausschließlich für den Adressaten bzw. Auftraggeber bestimmt. Es bleibt bis zu einer ausdrücklichen Übertragung von Nutzungsrechten Eigentum der Batten &amp; Company GmbH. Jede Bearbeitung, Verwertung, Vervielfältigung und/ oder gewerbsmäßige Verbreitung des Werkes ist nur mit Einverständnis der Batten &amp; Company GmbH zulässig</a:t>
            </a:r>
          </a:p>
        </p:txBody>
      </p:sp>
      <p:sp>
        <p:nvSpPr>
          <p:cNvPr id="5" name="Titel 1"/>
          <p:cNvSpPr txBox="1">
            <a:spLocks/>
          </p:cNvSpPr>
          <p:nvPr userDrawn="1"/>
        </p:nvSpPr>
        <p:spPr bwMode="auto">
          <a:xfrm>
            <a:off x="616930" y="530230"/>
            <a:ext cx="7814896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F8F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957263" rtl="0" eaLnBrk="0" fontAlgn="base" hangingPunct="0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957263" rtl="0" eaLnBrk="0" fontAlgn="base" hangingPunct="0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charset="0"/>
              </a:defRPr>
            </a:lvl2pPr>
            <a:lvl3pPr algn="l" defTabSz="957263" rtl="0" eaLnBrk="0" fontAlgn="base" hangingPunct="0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charset="0"/>
              </a:defRPr>
            </a:lvl3pPr>
            <a:lvl4pPr algn="l" defTabSz="957263" rtl="0" eaLnBrk="0" fontAlgn="base" hangingPunct="0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charset="0"/>
              </a:defRPr>
            </a:lvl4pPr>
            <a:lvl5pPr algn="l" defTabSz="957263" rtl="0" eaLnBrk="0" fontAlgn="base" hangingPunct="0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charset="0"/>
              </a:defRPr>
            </a:lvl5pPr>
            <a:lvl6pPr marL="457200" algn="l" defTabSz="957263" rtl="0" fontAlgn="base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charset="0"/>
              </a:defRPr>
            </a:lvl6pPr>
            <a:lvl7pPr marL="914400" algn="l" defTabSz="957263" rtl="0" fontAlgn="base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charset="0"/>
              </a:defRPr>
            </a:lvl7pPr>
            <a:lvl8pPr marL="1371600" algn="l" defTabSz="957263" rtl="0" fontAlgn="base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charset="0"/>
              </a:defRPr>
            </a:lvl8pPr>
            <a:lvl9pPr marL="1828800" algn="l" defTabSz="957263" rtl="0" fontAlgn="base">
              <a:lnSpc>
                <a:spcPts val="233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F8F8C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1619250" algn="l"/>
              </a:tabLst>
              <a:defRPr/>
            </a:pPr>
            <a:r>
              <a:rPr lang="de-DE" altLang="de-DE" sz="2900" dirty="0" smtClean="0">
                <a:solidFill>
                  <a:srgbClr val="FFFFFF"/>
                </a:solidFill>
                <a:latin typeface="Arial" charset="0"/>
              </a:rPr>
              <a:t>Ihr Kontakt bei Batten &amp; Company: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54796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6926" y="377827"/>
            <a:ext cx="767422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F8F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err="1" smtClean="0"/>
              <a:t>Klicken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Sie</a:t>
            </a:r>
            <a:r>
              <a:rPr lang="en-US" altLang="de-DE" dirty="0" smtClean="0"/>
              <a:t>, um das Format des </a:t>
            </a:r>
            <a:r>
              <a:rPr lang="en-US" altLang="de-DE" dirty="0" err="1" smtClean="0"/>
              <a:t>Titel</a:t>
            </a:r>
            <a:r>
              <a:rPr lang="en-US" altLang="de-DE" dirty="0" smtClean="0"/>
              <a:t>-Masters </a:t>
            </a:r>
            <a:r>
              <a:rPr lang="en-US" altLang="de-DE" dirty="0" err="1" smtClean="0"/>
              <a:t>zu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bearbeiten.sdfsdfsdklk</a:t>
            </a:r>
            <a:endParaRPr lang="en-US" altLang="de-DE" dirty="0" smtClean="0"/>
          </a:p>
        </p:txBody>
      </p:sp>
      <p:grpSp>
        <p:nvGrpSpPr>
          <p:cNvPr id="26" name="Group 4"/>
          <p:cNvGrpSpPr>
            <a:grpSpLocks/>
          </p:cNvGrpSpPr>
          <p:nvPr userDrawn="1"/>
        </p:nvGrpSpPr>
        <p:grpSpPr bwMode="auto">
          <a:xfrm>
            <a:off x="616193" y="1011238"/>
            <a:ext cx="7672985" cy="5594350"/>
            <a:chOff x="424" y="637"/>
            <a:chExt cx="5246" cy="3524"/>
          </a:xfrm>
        </p:grpSpPr>
        <p:sp>
          <p:nvSpPr>
            <p:cNvPr id="27" name="Line 5"/>
            <p:cNvSpPr>
              <a:spLocks noChangeShapeType="1"/>
            </p:cNvSpPr>
            <p:nvPr/>
          </p:nvSpPr>
          <p:spPr bwMode="auto">
            <a:xfrm flipV="1">
              <a:off x="424" y="637"/>
              <a:ext cx="5246" cy="0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24" y="4161"/>
              <a:ext cx="5246" cy="0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Foliennummernplatzhalter 3"/>
          <p:cNvSpPr txBox="1">
            <a:spLocks noGrp="1"/>
          </p:cNvSpPr>
          <p:nvPr userDrawn="1"/>
        </p:nvSpPr>
        <p:spPr bwMode="auto">
          <a:xfrm>
            <a:off x="610332" y="6643688"/>
            <a:ext cx="7659566" cy="127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defTabSz="957263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800" b="1" dirty="0" smtClean="0">
                <a:solidFill>
                  <a:srgbClr val="8F8F8F"/>
                </a:solidFill>
              </a:rPr>
              <a:t>Page </a:t>
            </a:r>
            <a:fld id="{867EC898-21B3-46F8-9BE5-F2CD4DB21084}" type="slidenum">
              <a:rPr lang="en-US" sz="800" b="1" smtClean="0">
                <a:solidFill>
                  <a:srgbClr val="8F8F8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r>
              <a:rPr lang="en-US" altLang="de-DE" sz="800" b="1" dirty="0" smtClean="0">
                <a:solidFill>
                  <a:srgbClr val="8F8F8F"/>
                </a:solidFill>
              </a:rPr>
              <a:t> | 31.01.2013 | Batten &amp; Company | </a:t>
            </a:r>
            <a:r>
              <a:rPr lang="en-US" sz="800" b="1" dirty="0" smtClean="0">
                <a:solidFill>
                  <a:srgbClr val="8F8F8F"/>
                </a:solidFill>
              </a:rPr>
              <a:t>Setup of an e-Commerce concept for automotive parts for HELLA</a:t>
            </a:r>
            <a:endParaRPr lang="en-US" sz="800" b="1" dirty="0">
              <a:solidFill>
                <a:srgbClr val="8F8F8F"/>
              </a:solidFill>
            </a:endParaRPr>
          </a:p>
        </p:txBody>
      </p:sp>
      <p:pic>
        <p:nvPicPr>
          <p:cNvPr id="30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8" t="13684" r="1817" b="13719"/>
          <a:stretch>
            <a:fillRect/>
          </a:stretch>
        </p:blipFill>
        <p:spPr bwMode="auto">
          <a:xfrm>
            <a:off x="8223741" y="2978159"/>
            <a:ext cx="84552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43" y="6659572"/>
            <a:ext cx="1450731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90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21"/>
          <p:cNvSpPr>
            <a:spLocks noChangeArrowheads="1"/>
          </p:cNvSpPr>
          <p:nvPr userDrawn="1"/>
        </p:nvSpPr>
        <p:spPr bwMode="auto">
          <a:xfrm>
            <a:off x="0" y="-25400"/>
            <a:ext cx="9144000" cy="6883400"/>
          </a:xfrm>
          <a:prstGeom prst="rect">
            <a:avLst/>
          </a:prstGeom>
          <a:solidFill>
            <a:srgbClr val="7D99BA"/>
          </a:solidFill>
          <a:ln w="9525" algn="ctr">
            <a:solidFill>
              <a:srgbClr val="7D99B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59546" tIns="359546" rIns="359546" bIns="359546" anchor="b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500" smtClean="0">
              <a:solidFill>
                <a:srgbClr val="BAC6CE"/>
              </a:solidFill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8042" y="1346200"/>
            <a:ext cx="7294685" cy="3352800"/>
          </a:xfrm>
        </p:spPr>
        <p:txBody>
          <a:bodyPr lIns="91440" tIns="45720" rIns="91440" bIns="45720"/>
          <a:lstStyle>
            <a:lvl1pPr marL="0" indent="0">
              <a:lnSpc>
                <a:spcPts val="5500"/>
              </a:lnSpc>
              <a:defRPr sz="30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718041" y="581032"/>
            <a:ext cx="363415" cy="4159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lnSpc>
                <a:spcPts val="49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8450178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028278E-FE3D-4C80-8D8A-B23A894B95FF}" type="slidenum">
              <a:rPr lang="de-DE" altLang="de-DE"/>
              <a:pPr/>
              <a:t>‹Nr.›</a:t>
            </a:fld>
            <a:r>
              <a:rPr lang="de-DE" altLang="de-DE"/>
              <a:t> | März 2011 | Sendermarkenarchitektur für SUPER RTL</a:t>
            </a:r>
          </a:p>
        </p:txBody>
      </p:sp>
    </p:spTree>
    <p:extLst>
      <p:ext uri="{BB962C8B-B14F-4D97-AF65-F5344CB8AC3E}">
        <p14:creationId xmlns:p14="http://schemas.microsoft.com/office/powerpoint/2010/main" val="3293962704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772FFCD-7422-4FC1-B151-E5F920D0C765}" type="slidenum">
              <a:rPr lang="de-DE" altLang="de-DE"/>
              <a:pPr/>
              <a:t>‹Nr.›</a:t>
            </a:fld>
            <a:r>
              <a:rPr lang="de-DE" altLang="de-DE"/>
              <a:t> | März 2011 | Sendermarkenarchitektur für SUPER RTL</a:t>
            </a:r>
          </a:p>
        </p:txBody>
      </p:sp>
    </p:spTree>
    <p:extLst>
      <p:ext uri="{BB962C8B-B14F-4D97-AF65-F5344CB8AC3E}">
        <p14:creationId xmlns:p14="http://schemas.microsoft.com/office/powerpoint/2010/main" val="3746774419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631" y="1916119"/>
            <a:ext cx="3763108" cy="4694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54415" y="1916119"/>
            <a:ext cx="3764574" cy="4694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3B324284-F13B-44F3-86C0-7516EC9E204C}" type="slidenum">
              <a:rPr lang="de-DE" altLang="de-DE"/>
              <a:pPr/>
              <a:t>‹Nr.›</a:t>
            </a:fld>
            <a:r>
              <a:rPr lang="de-DE" altLang="de-DE"/>
              <a:t> | März 2011 | Sendermarkenarchitektur für SUPER RTL</a:t>
            </a:r>
          </a:p>
        </p:txBody>
      </p:sp>
    </p:spTree>
    <p:extLst>
      <p:ext uri="{BB962C8B-B14F-4D97-AF65-F5344CB8AC3E}">
        <p14:creationId xmlns:p14="http://schemas.microsoft.com/office/powerpoint/2010/main" val="8786685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61D91DD0-C33C-456B-8196-B404AB05F58D}" type="slidenum">
              <a:rPr lang="de-DE" altLang="de-DE"/>
              <a:pPr/>
              <a:t>‹Nr.›</a:t>
            </a:fld>
            <a:r>
              <a:rPr lang="de-DE" altLang="de-DE"/>
              <a:t> | März 2011 | Sendermarkenarchitektur für SUPER RTL</a:t>
            </a:r>
          </a:p>
        </p:txBody>
      </p:sp>
    </p:spTree>
    <p:extLst>
      <p:ext uri="{BB962C8B-B14F-4D97-AF65-F5344CB8AC3E}">
        <p14:creationId xmlns:p14="http://schemas.microsoft.com/office/powerpoint/2010/main" val="3323581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mit 2 Bild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/>
          <p:cNvSpPr/>
          <p:nvPr userDrawn="1"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9"/>
          <p:cNvSpPr/>
          <p:nvPr userDrawn="1"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624389" y="5562601"/>
            <a:ext cx="36941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/>
          </a:p>
        </p:txBody>
      </p:sp>
      <p:sp>
        <p:nvSpPr>
          <p:cNvPr id="12" name="Rectangle 6"/>
          <p:cNvSpPr/>
          <p:nvPr userDrawn="1"/>
        </p:nvSpPr>
        <p:spPr>
          <a:xfrm>
            <a:off x="269876" y="224874"/>
            <a:ext cx="8589963" cy="3115226"/>
          </a:xfrm>
          <a:custGeom>
            <a:avLst/>
            <a:gdLst>
              <a:gd name="connsiteX0" fmla="*/ 0 w 8790255"/>
              <a:gd name="connsiteY0" fmla="*/ 0 h 3600000"/>
              <a:gd name="connsiteX1" fmla="*/ 8190243 w 8790255"/>
              <a:gd name="connsiteY1" fmla="*/ 0 h 3600000"/>
              <a:gd name="connsiteX2" fmla="*/ 8790255 w 8790255"/>
              <a:gd name="connsiteY2" fmla="*/ 600012 h 3600000"/>
              <a:gd name="connsiteX3" fmla="*/ 8790255 w 8790255"/>
              <a:gd name="connsiteY3" fmla="*/ 3600000 h 3600000"/>
              <a:gd name="connsiteX4" fmla="*/ 0 w 8790255"/>
              <a:gd name="connsiteY4" fmla="*/ 3600000 h 3600000"/>
              <a:gd name="connsiteX5" fmla="*/ 0 w 8790255"/>
              <a:gd name="connsiteY5" fmla="*/ 0 h 3600000"/>
              <a:gd name="connsiteX0" fmla="*/ 0 w 8790255"/>
              <a:gd name="connsiteY0" fmla="*/ 0 h 3600000"/>
              <a:gd name="connsiteX1" fmla="*/ 8190243 w 8790255"/>
              <a:gd name="connsiteY1" fmla="*/ 0 h 3600000"/>
              <a:gd name="connsiteX2" fmla="*/ 8790255 w 8790255"/>
              <a:gd name="connsiteY2" fmla="*/ 600012 h 3600000"/>
              <a:gd name="connsiteX3" fmla="*/ 5274895 w 8790255"/>
              <a:gd name="connsiteY3" fmla="*/ 1771200 h 3600000"/>
              <a:gd name="connsiteX4" fmla="*/ 0 w 8790255"/>
              <a:gd name="connsiteY4" fmla="*/ 3600000 h 3600000"/>
              <a:gd name="connsiteX5" fmla="*/ 0 w 8790255"/>
              <a:gd name="connsiteY5" fmla="*/ 0 h 3600000"/>
              <a:gd name="connsiteX0" fmla="*/ 0 w 8190243"/>
              <a:gd name="connsiteY0" fmla="*/ 0 h 3600000"/>
              <a:gd name="connsiteX1" fmla="*/ 8190243 w 8190243"/>
              <a:gd name="connsiteY1" fmla="*/ 0 h 3600000"/>
              <a:gd name="connsiteX2" fmla="*/ 8180655 w 8190243"/>
              <a:gd name="connsiteY2" fmla="*/ 20892 h 3600000"/>
              <a:gd name="connsiteX3" fmla="*/ 5274895 w 8190243"/>
              <a:gd name="connsiteY3" fmla="*/ 1771200 h 3600000"/>
              <a:gd name="connsiteX4" fmla="*/ 0 w 8190243"/>
              <a:gd name="connsiteY4" fmla="*/ 3600000 h 3600000"/>
              <a:gd name="connsiteX5" fmla="*/ 0 w 8190243"/>
              <a:gd name="connsiteY5" fmla="*/ 0 h 3600000"/>
              <a:gd name="connsiteX0" fmla="*/ 0 w 8190243"/>
              <a:gd name="connsiteY0" fmla="*/ 0 h 3600000"/>
              <a:gd name="connsiteX1" fmla="*/ 8190243 w 8190243"/>
              <a:gd name="connsiteY1" fmla="*/ 0 h 3600000"/>
              <a:gd name="connsiteX2" fmla="*/ 8180655 w 8190243"/>
              <a:gd name="connsiteY2" fmla="*/ 20892 h 3600000"/>
              <a:gd name="connsiteX3" fmla="*/ 5274895 w 8190243"/>
              <a:gd name="connsiteY3" fmla="*/ 1771200 h 3600000"/>
              <a:gd name="connsiteX4" fmla="*/ 4894555 w 8190243"/>
              <a:gd name="connsiteY4" fmla="*/ 1614442 h 3600000"/>
              <a:gd name="connsiteX5" fmla="*/ 0 w 8190243"/>
              <a:gd name="connsiteY5" fmla="*/ 3600000 h 3600000"/>
              <a:gd name="connsiteX6" fmla="*/ 0 w 8190243"/>
              <a:gd name="connsiteY6" fmla="*/ 0 h 3600000"/>
              <a:gd name="connsiteX0" fmla="*/ 0 w 8190243"/>
              <a:gd name="connsiteY0" fmla="*/ 0 h 3600000"/>
              <a:gd name="connsiteX1" fmla="*/ 8190243 w 8190243"/>
              <a:gd name="connsiteY1" fmla="*/ 0 h 3600000"/>
              <a:gd name="connsiteX2" fmla="*/ 8180655 w 8190243"/>
              <a:gd name="connsiteY2" fmla="*/ 20892 h 3600000"/>
              <a:gd name="connsiteX3" fmla="*/ 4898975 w 8190243"/>
              <a:gd name="connsiteY3" fmla="*/ 1618800 h 3600000"/>
              <a:gd name="connsiteX4" fmla="*/ 4894555 w 8190243"/>
              <a:gd name="connsiteY4" fmla="*/ 1614442 h 3600000"/>
              <a:gd name="connsiteX5" fmla="*/ 0 w 8190243"/>
              <a:gd name="connsiteY5" fmla="*/ 3600000 h 3600000"/>
              <a:gd name="connsiteX6" fmla="*/ 0 w 8190243"/>
              <a:gd name="connsiteY6" fmla="*/ 0 h 3600000"/>
              <a:gd name="connsiteX0" fmla="*/ 0 w 8190243"/>
              <a:gd name="connsiteY0" fmla="*/ 0 h 3629492"/>
              <a:gd name="connsiteX1" fmla="*/ 8190243 w 8190243"/>
              <a:gd name="connsiteY1" fmla="*/ 0 h 3629492"/>
              <a:gd name="connsiteX2" fmla="*/ 8180655 w 8190243"/>
              <a:gd name="connsiteY2" fmla="*/ 20892 h 3629492"/>
              <a:gd name="connsiteX3" fmla="*/ 4898975 w 8190243"/>
              <a:gd name="connsiteY3" fmla="*/ 1618800 h 3629492"/>
              <a:gd name="connsiteX4" fmla="*/ 0 w 8190243"/>
              <a:gd name="connsiteY4" fmla="*/ 3600000 h 3629492"/>
              <a:gd name="connsiteX5" fmla="*/ 0 w 8190243"/>
              <a:gd name="connsiteY5" fmla="*/ 0 h 362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0243" h="3629492">
                <a:moveTo>
                  <a:pt x="0" y="0"/>
                </a:moveTo>
                <a:lnTo>
                  <a:pt x="8190243" y="0"/>
                </a:lnTo>
                <a:lnTo>
                  <a:pt x="8180655" y="20892"/>
                </a:lnTo>
                <a:lnTo>
                  <a:pt x="4898975" y="1618800"/>
                </a:lnTo>
                <a:cubicBezTo>
                  <a:pt x="3535533" y="2215318"/>
                  <a:pt x="816496" y="3869800"/>
                  <a:pt x="0" y="36000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3000">
                <a:schemeClr val="accent1">
                  <a:alpha val="0"/>
                </a:schemeClr>
              </a:gs>
              <a:gs pos="100000">
                <a:srgbClr val="FFFFFF">
                  <a:alpha val="90000"/>
                </a:srgbClr>
              </a:gs>
            </a:gsLst>
            <a:lin ang="1434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5" name="Picture 2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18500" y="5956632"/>
            <a:ext cx="565150" cy="629577"/>
          </a:xfrm>
          <a:prstGeom prst="rect">
            <a:avLst/>
          </a:prstGeom>
          <a:noFill/>
        </p:spPr>
      </p:pic>
      <p:sp>
        <p:nvSpPr>
          <p:cNvPr id="16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81206" y="6282659"/>
            <a:ext cx="503591" cy="406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6F0D-2764-ED47-B1CE-0604558E397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624668"/>
            <a:ext cx="4222750" cy="933450"/>
          </a:xfrm>
        </p:spPr>
        <p:txBody>
          <a:bodyPr>
            <a:noAutofit/>
          </a:bodyPr>
          <a:lstStyle>
            <a:lvl1pPr>
              <a:defRPr sz="3600" baseline="0"/>
            </a:lvl1pPr>
          </a:lstStyle>
          <a:p>
            <a:r>
              <a:rPr lang="de-DE" dirty="0" err="1" smtClean="0"/>
              <a:t>Master_Kapiteltitel</a:t>
            </a:r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F941FDAC-3D2E-4A03-89D5-5AD9333EECA9}" type="slidenum">
              <a:rPr lang="de-DE" altLang="de-DE"/>
              <a:pPr/>
              <a:t>‹Nr.›</a:t>
            </a:fld>
            <a:r>
              <a:rPr lang="de-DE" altLang="de-DE"/>
              <a:t> | März 2011 | Sendermarkenarchitektur für SUPER RTL</a:t>
            </a:r>
          </a:p>
        </p:txBody>
      </p:sp>
    </p:spTree>
    <p:extLst>
      <p:ext uri="{BB962C8B-B14F-4D97-AF65-F5344CB8AC3E}">
        <p14:creationId xmlns:p14="http://schemas.microsoft.com/office/powerpoint/2010/main" val="3470346536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51ABBD1A-7FB4-4537-A72E-E7E2633599B9}" type="slidenum">
              <a:rPr lang="de-DE" altLang="de-DE"/>
              <a:pPr/>
              <a:t>‹Nr.›</a:t>
            </a:fld>
            <a:r>
              <a:rPr lang="de-DE" altLang="de-DE"/>
              <a:t> | März 2011 | Sendermarkenarchitektur für SUPER RTL</a:t>
            </a:r>
          </a:p>
        </p:txBody>
      </p:sp>
    </p:spTree>
    <p:extLst>
      <p:ext uri="{BB962C8B-B14F-4D97-AF65-F5344CB8AC3E}">
        <p14:creationId xmlns:p14="http://schemas.microsoft.com/office/powerpoint/2010/main" val="411321338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3EE8161E-C83F-4842-B480-6B7658068A82}" type="slidenum">
              <a:rPr lang="de-DE" altLang="de-DE"/>
              <a:pPr/>
              <a:t>‹Nr.›</a:t>
            </a:fld>
            <a:r>
              <a:rPr lang="de-DE" altLang="de-DE"/>
              <a:t> | März 2011 | Sendermarkenarchitektur für SUPER RTL</a:t>
            </a:r>
          </a:p>
        </p:txBody>
      </p:sp>
    </p:spTree>
    <p:extLst>
      <p:ext uri="{BB962C8B-B14F-4D97-AF65-F5344CB8AC3E}">
        <p14:creationId xmlns:p14="http://schemas.microsoft.com/office/powerpoint/2010/main" val="1047671360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5D35B87A-8068-4D11-AC0A-1242BD7B90A1}" type="slidenum">
              <a:rPr lang="de-DE" altLang="de-DE"/>
              <a:pPr/>
              <a:t>‹Nr.›</a:t>
            </a:fld>
            <a:r>
              <a:rPr lang="de-DE" altLang="de-DE"/>
              <a:t> | März 2011 | Sendermarkenarchitektur für SUPER RTL</a:t>
            </a:r>
          </a:p>
        </p:txBody>
      </p:sp>
    </p:spTree>
    <p:extLst>
      <p:ext uri="{BB962C8B-B14F-4D97-AF65-F5344CB8AC3E}">
        <p14:creationId xmlns:p14="http://schemas.microsoft.com/office/powerpoint/2010/main" val="764267654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6442BDD3-CADB-425F-B6BB-65E7FA45AD2F}" type="slidenum">
              <a:rPr lang="de-DE" altLang="de-DE"/>
              <a:pPr/>
              <a:t>‹Nr.›</a:t>
            </a:fld>
            <a:r>
              <a:rPr lang="de-DE" altLang="de-DE"/>
              <a:t> | März 2011 | Sendermarkenarchitektur für SUPER RTL</a:t>
            </a:r>
          </a:p>
        </p:txBody>
      </p:sp>
    </p:spTree>
    <p:extLst>
      <p:ext uri="{BB962C8B-B14F-4D97-AF65-F5344CB8AC3E}">
        <p14:creationId xmlns:p14="http://schemas.microsoft.com/office/powerpoint/2010/main" val="496596819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94939" y="377826"/>
            <a:ext cx="1924050" cy="6232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1323" y="377826"/>
            <a:ext cx="5632938" cy="6232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8CAF95C4-A256-422E-BED4-399B547FEC41}" type="slidenum">
              <a:rPr lang="de-DE" altLang="de-DE"/>
              <a:pPr/>
              <a:t>‹Nr.›</a:t>
            </a:fld>
            <a:r>
              <a:rPr lang="de-DE" altLang="de-DE"/>
              <a:t> | März 2011 | Sendermarkenarchitektur für SUPER RTL</a:t>
            </a:r>
          </a:p>
        </p:txBody>
      </p:sp>
    </p:spTree>
    <p:extLst>
      <p:ext uri="{BB962C8B-B14F-4D97-AF65-F5344CB8AC3E}">
        <p14:creationId xmlns:p14="http://schemas.microsoft.com/office/powerpoint/2010/main" val="91598076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484094"/>
            <a:ext cx="8151814" cy="603026"/>
          </a:xfrm>
        </p:spPr>
        <p:txBody>
          <a:bodyPr/>
          <a:lstStyle>
            <a:lvl1pPr marL="0" indent="0">
              <a:tabLst/>
              <a:defRPr/>
            </a:lvl1pPr>
          </a:lstStyle>
          <a:p>
            <a:r>
              <a:rPr lang="de-DE" dirty="0" smtClean="0"/>
              <a:t>Kapiteltitel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474" y="1981201"/>
            <a:ext cx="8151814" cy="1676400"/>
          </a:xfrm>
        </p:spPr>
        <p:txBody>
          <a:bodyPr>
            <a:noAutofit/>
          </a:bodyPr>
          <a:lstStyle>
            <a:lvl1pPr marL="0" indent="0">
              <a:buClr>
                <a:schemeClr val="accent3"/>
              </a:buClr>
              <a:buFont typeface="Wingdings" charset="2"/>
              <a:buNone/>
              <a:defRPr baseline="0"/>
            </a:lvl1pPr>
            <a:lvl2pPr marL="2286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None/>
              <a:tabLst/>
              <a:defRPr/>
            </a:lvl2pPr>
            <a:lvl3pPr marL="685800" indent="-228600">
              <a:buClr>
                <a:schemeClr val="accent3"/>
              </a:buClr>
              <a:buFont typeface="Wingdings" charset="2"/>
              <a:buChar char="§"/>
              <a:defRPr/>
            </a:lvl3pPr>
            <a:lvl4pPr marL="914400" indent="-228600">
              <a:buClr>
                <a:schemeClr val="accent3"/>
              </a:buClr>
              <a:buFont typeface="Wingdings" charset="2"/>
              <a:buChar char="§"/>
              <a:defRPr/>
            </a:lvl4pPr>
            <a:lvl5pPr marL="1143000" indent="-228600">
              <a:buClr>
                <a:schemeClr val="accent3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  <a:br>
              <a:rPr lang="de-DE" dirty="0" smtClean="0"/>
            </a:br>
            <a:r>
              <a:rPr lang="de-DE" dirty="0" smtClean="0"/>
              <a:t>idealerweise nicht mehr als zwei Zeilen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Char char="§"/>
              <a:tabLst/>
              <a:defRPr/>
            </a:pPr>
            <a:r>
              <a:rPr lang="de-DE" dirty="0" smtClean="0"/>
              <a:t>Mastertextformat bearbeiten</a:t>
            </a:r>
            <a:br>
              <a:rPr lang="de-DE" dirty="0" smtClean="0"/>
            </a:br>
            <a:r>
              <a:rPr lang="de-DE" dirty="0" smtClean="0"/>
              <a:t>idealerweise nicht mehr als zwei Zeilen 	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98474" y="3778885"/>
            <a:ext cx="8151814" cy="1676400"/>
          </a:xfrm>
        </p:spPr>
        <p:txBody>
          <a:bodyPr>
            <a:noAutofit/>
          </a:bodyPr>
          <a:lstStyle>
            <a:lvl1pPr marL="0" indent="0">
              <a:buClr>
                <a:schemeClr val="accent3"/>
              </a:buClr>
              <a:buFont typeface="Wingdings" charset="2"/>
              <a:buNone/>
              <a:defRPr baseline="0"/>
            </a:lvl1pPr>
            <a:lvl2pPr marL="2286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None/>
              <a:tabLst/>
              <a:defRPr/>
            </a:lvl2pPr>
            <a:lvl3pPr marL="685800" indent="-228600">
              <a:buClr>
                <a:schemeClr val="accent3"/>
              </a:buClr>
              <a:buFont typeface="Wingdings" charset="2"/>
              <a:buChar char="§"/>
              <a:defRPr/>
            </a:lvl3pPr>
            <a:lvl4pPr marL="914400" indent="-228600">
              <a:buClr>
                <a:schemeClr val="accent3"/>
              </a:buClr>
              <a:buFont typeface="Wingdings" charset="2"/>
              <a:buChar char="§"/>
              <a:defRPr/>
            </a:lvl4pPr>
            <a:lvl5pPr marL="1143000" indent="-228600">
              <a:buClr>
                <a:schemeClr val="accent3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  <a:br>
              <a:rPr lang="de-DE" dirty="0" smtClean="0"/>
            </a:br>
            <a:r>
              <a:rPr lang="de-DE" dirty="0" smtClean="0"/>
              <a:t>idealerweise nicht mehr als zwei Zeilen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Char char="§"/>
              <a:tabLst/>
              <a:defRPr/>
            </a:pPr>
            <a:r>
              <a:rPr lang="de-DE" dirty="0" smtClean="0"/>
              <a:t>Mastertextformat bearbeiten</a:t>
            </a:r>
            <a:br>
              <a:rPr lang="de-DE" dirty="0" smtClean="0"/>
            </a:br>
            <a:r>
              <a:rPr lang="de-DE" dirty="0" smtClean="0"/>
              <a:t>idealerweise nicht mehr als zwei Zeilen 	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81206" y="6282659"/>
            <a:ext cx="503591" cy="406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6F0D-2764-ED47-B1CE-0604558E397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087122"/>
            <a:ext cx="8151771" cy="379413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484094"/>
            <a:ext cx="8151814" cy="603026"/>
          </a:xfrm>
        </p:spPr>
        <p:txBody>
          <a:bodyPr/>
          <a:lstStyle>
            <a:lvl1pPr marL="0" indent="0">
              <a:tabLst/>
              <a:defRPr/>
            </a:lvl1pPr>
          </a:lstStyle>
          <a:p>
            <a:r>
              <a:rPr lang="de-DE" dirty="0" smtClean="0"/>
              <a:t>Kapiteltitel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1213" y="2447366"/>
            <a:ext cx="3659186" cy="3342248"/>
          </a:xfrm>
        </p:spPr>
        <p:txBody>
          <a:bodyPr>
            <a:normAutofit/>
          </a:bodyPr>
          <a:lstStyle>
            <a:lvl1pPr marL="285750" indent="-285750">
              <a:buClr>
                <a:schemeClr val="accent3"/>
              </a:buClr>
              <a:buFont typeface="Wingdings" charset="2"/>
              <a:buChar char="§"/>
              <a:defRPr sz="1800"/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Char char="§"/>
              <a:tabLst/>
              <a:defRPr sz="1800"/>
            </a:lvl2pPr>
            <a:lvl3pPr marL="6858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9144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  <a:br>
              <a:rPr lang="de-DE" dirty="0" smtClean="0"/>
            </a:br>
            <a:r>
              <a:rPr lang="de-DE" dirty="0" smtClean="0"/>
              <a:t>idealerweise nicht mehr als zwei Zeilen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Char char="§"/>
              <a:tabLst/>
              <a:defRPr/>
            </a:pPr>
            <a:r>
              <a:rPr lang="de-DE" dirty="0" smtClean="0"/>
              <a:t>Mastertextformat bearbeiten</a:t>
            </a:r>
            <a:br>
              <a:rPr lang="de-DE" dirty="0" smtClean="0"/>
            </a:br>
            <a:r>
              <a:rPr lang="de-DE" dirty="0" smtClean="0"/>
              <a:t>idealerweise nicht mehr als zwei Zeilen 	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0"/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52963" y="2447367"/>
            <a:ext cx="3657600" cy="1311835"/>
          </a:xfr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Wingdings" charset="2"/>
              <a:buChar char="§"/>
              <a:defRPr sz="1800"/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Char char="§"/>
              <a:tabLst/>
              <a:defRPr sz="1800"/>
            </a:lvl2pPr>
            <a:lvl3pPr marL="6858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9144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Spaltenanzahl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Char char="§"/>
              <a:tabLst/>
              <a:defRPr/>
            </a:pPr>
            <a:r>
              <a:rPr lang="de-DE" dirty="0" smtClean="0"/>
              <a:t>Mastertextformat bearbeiten</a:t>
            </a:r>
            <a:br>
              <a:rPr lang="de-DE" dirty="0" smtClean="0"/>
            </a:br>
            <a:r>
              <a:rPr lang="de-DE" dirty="0" smtClean="0"/>
              <a:t>idealerweise nicht mehr als zwei Zeilen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1213" y="2007713"/>
            <a:ext cx="3659186" cy="322729"/>
          </a:xfrm>
          <a:prstGeom prst="rect">
            <a:avLst/>
          </a:prstGeom>
          <a:noFill/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097D3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Thema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52963" y="2007713"/>
            <a:ext cx="3657600" cy="322729"/>
          </a:xfrm>
          <a:prstGeom prst="rect">
            <a:avLst/>
          </a:prstGeom>
          <a:noFill/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097D3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Thema 2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660900" y="4266005"/>
            <a:ext cx="3657600" cy="1523608"/>
          </a:xfr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Wingdings" charset="2"/>
              <a:buChar char="§"/>
              <a:defRPr sz="1800"/>
            </a:lvl1pPr>
            <a:lvl2pPr marL="2286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None/>
              <a:tabLst/>
              <a:defRPr sz="1800"/>
            </a:lvl2pPr>
            <a:lvl3pPr marL="6858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9144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Spaltenanzahl</a:t>
            </a:r>
          </a:p>
          <a:p>
            <a:pPr lvl="2"/>
            <a:r>
              <a:rPr lang="de-DE" dirty="0" smtClean="0"/>
              <a:t>Mastertextformat bearbeiten</a:t>
            </a:r>
            <a:br>
              <a:rPr lang="de-DE" dirty="0" smtClean="0"/>
            </a:br>
            <a:r>
              <a:rPr lang="de-DE" dirty="0" smtClean="0"/>
              <a:t>idealerweise nicht mehr als zwei Zeilen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660900" y="3826351"/>
            <a:ext cx="3657600" cy="322729"/>
          </a:xfrm>
          <a:prstGeom prst="rect">
            <a:avLst/>
          </a:prstGeom>
          <a:noFill/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097D3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Thema 3</a:t>
            </a:r>
          </a:p>
        </p:txBody>
      </p:sp>
      <p:sp>
        <p:nvSpPr>
          <p:cNvPr id="17" name="Foliennummernplatzhalter 7"/>
          <p:cNvSpPr>
            <a:spLocks noGrp="1"/>
          </p:cNvSpPr>
          <p:nvPr>
            <p:ph type="sldNum" sz="quarter" idx="16"/>
          </p:nvPr>
        </p:nvSpPr>
        <p:spPr>
          <a:xfrm>
            <a:off x="181206" y="6282659"/>
            <a:ext cx="503591" cy="406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6F0D-2764-ED47-B1CE-0604558E397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98518" y="1087122"/>
            <a:ext cx="8151771" cy="379413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475" y="484094"/>
            <a:ext cx="7556313" cy="603026"/>
          </a:xfrm>
        </p:spPr>
        <p:txBody>
          <a:bodyPr/>
          <a:lstStyle>
            <a:lvl1pPr marL="0" indent="0">
              <a:tabLst/>
              <a:defRPr/>
            </a:lvl1pPr>
          </a:lstStyle>
          <a:p>
            <a:r>
              <a:rPr lang="de-DE" dirty="0" smtClean="0"/>
              <a:t>Kapiteltitel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98474" y="2143762"/>
            <a:ext cx="7812089" cy="3311525"/>
          </a:xfrm>
        </p:spPr>
        <p:txBody>
          <a:bodyPr>
            <a:noAutofit/>
          </a:bodyPr>
          <a:lstStyle>
            <a:lvl1pPr marL="0" indent="0">
              <a:buClr>
                <a:schemeClr val="accent3"/>
              </a:buClr>
              <a:buFont typeface="Wingdings" charset="2"/>
              <a:buNone/>
              <a:defRPr baseline="0"/>
            </a:lvl1pPr>
            <a:lvl2pPr marL="2286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None/>
              <a:tabLst/>
              <a:defRPr/>
            </a:lvl2pPr>
            <a:lvl3pPr marL="685800" indent="-228600">
              <a:buClr>
                <a:schemeClr val="accent3"/>
              </a:buClr>
              <a:buFont typeface="Wingdings" charset="2"/>
              <a:buChar char="§"/>
              <a:defRPr/>
            </a:lvl3pPr>
            <a:lvl4pPr marL="914400" indent="-228600">
              <a:buClr>
                <a:schemeClr val="accent3"/>
              </a:buClr>
              <a:buFont typeface="Wingdings" charset="2"/>
              <a:buChar char="§"/>
              <a:defRPr/>
            </a:lvl4pPr>
            <a:lvl5pPr marL="1143000" indent="-228600">
              <a:buClr>
                <a:schemeClr val="accent3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de-DE" dirty="0" smtClean="0"/>
              <a:t>Bild einfügen</a:t>
            </a:r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81206" y="6282659"/>
            <a:ext cx="503591" cy="406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6F0D-2764-ED47-B1CE-0604558E397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8518" y="1087122"/>
            <a:ext cx="8151771" cy="379413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3679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18795" y="871540"/>
            <a:ext cx="8131494" cy="4583747"/>
          </a:xfrm>
        </p:spPr>
        <p:txBody>
          <a:bodyPr>
            <a:noAutofit/>
          </a:bodyPr>
          <a:lstStyle>
            <a:lvl1pPr marL="0" indent="0">
              <a:buClr>
                <a:schemeClr val="accent3"/>
              </a:buClr>
              <a:buFont typeface="Wingdings" charset="2"/>
              <a:buNone/>
              <a:defRPr baseline="0"/>
            </a:lvl1pPr>
            <a:lvl2pPr marL="2286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None/>
              <a:tabLst/>
              <a:defRPr/>
            </a:lvl2pPr>
            <a:lvl3pPr marL="685800" indent="-228600">
              <a:buClr>
                <a:schemeClr val="accent3"/>
              </a:buClr>
              <a:buFont typeface="Wingdings" charset="2"/>
              <a:buChar char="§"/>
              <a:defRPr/>
            </a:lvl3pPr>
            <a:lvl4pPr marL="914400" indent="-228600">
              <a:buClr>
                <a:schemeClr val="accent3"/>
              </a:buClr>
              <a:buFont typeface="Wingdings" charset="2"/>
              <a:buChar char="§"/>
              <a:defRPr/>
            </a:lvl4pPr>
            <a:lvl5pPr marL="1143000" indent="-228600">
              <a:buClr>
                <a:schemeClr val="accent3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de-DE" dirty="0" smtClean="0"/>
              <a:t>Bild einfügen</a:t>
            </a:r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81206" y="6282659"/>
            <a:ext cx="503591" cy="406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6F0D-2764-ED47-B1CE-0604558E397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55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81206" y="150814"/>
            <a:ext cx="8781589" cy="6554786"/>
          </a:xfrm>
        </p:spPr>
        <p:txBody>
          <a:bodyPr>
            <a:noAutofit/>
          </a:bodyPr>
          <a:lstStyle>
            <a:lvl1pPr marL="0" indent="0">
              <a:buClr>
                <a:schemeClr val="accent3"/>
              </a:buClr>
              <a:buFont typeface="Wingdings" charset="2"/>
              <a:buNone/>
              <a:defRPr baseline="0"/>
            </a:lvl1pPr>
            <a:lvl2pPr marL="2286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None/>
              <a:tabLst/>
              <a:defRPr/>
            </a:lvl2pPr>
            <a:lvl3pPr marL="685800" indent="-228600">
              <a:buClr>
                <a:schemeClr val="accent3"/>
              </a:buClr>
              <a:buFont typeface="Wingdings" charset="2"/>
              <a:buChar char="§"/>
              <a:defRPr/>
            </a:lvl3pPr>
            <a:lvl4pPr marL="914400" indent="-228600">
              <a:buClr>
                <a:schemeClr val="accent3"/>
              </a:buClr>
              <a:buFont typeface="Wingdings" charset="2"/>
              <a:buChar char="§"/>
              <a:defRPr/>
            </a:lvl4pPr>
            <a:lvl5pPr marL="1143000" indent="-228600">
              <a:buClr>
                <a:schemeClr val="accent3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de-DE" dirty="0" smtClean="0"/>
              <a:t>Bild einfügen</a:t>
            </a:r>
          </a:p>
        </p:txBody>
      </p:sp>
      <p:sp>
        <p:nvSpPr>
          <p:cNvPr id="3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81206" y="6282659"/>
            <a:ext cx="503591" cy="406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6F0D-2764-ED47-B1CE-0604558E397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8475" y="484094"/>
            <a:ext cx="7812088" cy="603026"/>
          </a:xfrm>
        </p:spPr>
        <p:txBody>
          <a:bodyPr/>
          <a:lstStyle>
            <a:lvl1pPr marL="0" indent="0">
              <a:tabLst/>
              <a:defRPr/>
            </a:lvl1pPr>
          </a:lstStyle>
          <a:p>
            <a:r>
              <a:rPr lang="de-DE" dirty="0" smtClean="0"/>
              <a:t>Kapiteltitel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7541" y="2447366"/>
            <a:ext cx="3972858" cy="3342248"/>
          </a:xfrm>
        </p:spPr>
        <p:txBody>
          <a:bodyPr>
            <a:normAutofit/>
          </a:bodyPr>
          <a:lstStyle>
            <a:lvl1pPr marL="285750" indent="-285750">
              <a:buClr>
                <a:schemeClr val="accent3"/>
              </a:buClr>
              <a:buFont typeface="Wingdings" charset="2"/>
              <a:buChar char="§"/>
              <a:defRPr sz="1800"/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Char char="§"/>
              <a:tabLst/>
              <a:defRPr sz="1800"/>
            </a:lvl2pPr>
            <a:lvl3pPr marL="6858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9144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  <a:br>
              <a:rPr lang="de-DE" dirty="0" smtClean="0"/>
            </a:br>
            <a:r>
              <a:rPr lang="de-DE" dirty="0" smtClean="0"/>
              <a:t>idealerweise nicht mehr als zwei Zeilen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Char char="§"/>
              <a:tabLst/>
              <a:defRPr/>
            </a:pPr>
            <a:r>
              <a:rPr lang="de-DE" dirty="0" smtClean="0"/>
              <a:t>Mastertextformat bearbeiten</a:t>
            </a:r>
            <a:br>
              <a:rPr lang="de-DE" dirty="0" smtClean="0"/>
            </a:br>
            <a:r>
              <a:rPr lang="de-DE" dirty="0" smtClean="0"/>
              <a:t>idealerweise nicht mehr als zwei Zeilen 	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0"/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541" y="2070848"/>
            <a:ext cx="3972859" cy="322729"/>
          </a:xfrm>
          <a:prstGeom prst="rect">
            <a:avLst/>
          </a:prstGeom>
          <a:noFill/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Thema 1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560889" y="2070848"/>
            <a:ext cx="4089400" cy="3718767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Font typeface="Wingdings" charset="2"/>
              <a:buNone/>
              <a:defRPr sz="1800" baseline="0"/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charset="2"/>
              <a:buChar char="§"/>
              <a:tabLst/>
              <a:defRPr sz="1800"/>
            </a:lvl2pPr>
            <a:lvl3pPr marL="6858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9144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Bild einfügen</a:t>
            </a:r>
          </a:p>
        </p:txBody>
      </p:sp>
      <p:sp>
        <p:nvSpPr>
          <p:cNvPr id="1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81206" y="6282659"/>
            <a:ext cx="503591" cy="406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6F0D-2764-ED47-B1CE-0604558E397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8518" y="1087122"/>
            <a:ext cx="8151771" cy="379413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095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17.xml"/><Relationship Id="rId7" Type="http://schemas.openxmlformats.org/officeDocument/2006/relationships/vmlDrawing" Target="../drawings/vmlDrawing2.v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18.xml"/><Relationship Id="rId9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22.xml"/><Relationship Id="rId7" Type="http://schemas.openxmlformats.org/officeDocument/2006/relationships/vmlDrawing" Target="../drawings/vmlDrawing3.v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23.xml"/><Relationship Id="rId9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355472854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think-cell Folie" r:id="rId19" imgW="270" imgH="270" progId="TCLayout.ActiveDocument.1">
                  <p:embed/>
                </p:oleObj>
              </mc:Choice>
              <mc:Fallback>
                <p:oleObj name="think-cell Foli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815181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 smtClean="0"/>
              <a:t>VRR-PPT Vorlage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1"/>
            <a:ext cx="8151814" cy="3808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81206" y="6282659"/>
            <a:ext cx="503591" cy="406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6F0D-2764-ED47-B1CE-0604558E397C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4" r:id="rId2"/>
    <p:sldLayoutId id="2147484007" r:id="rId3"/>
    <p:sldLayoutId id="2147484005" r:id="rId4"/>
    <p:sldLayoutId id="2147484010" r:id="rId5"/>
    <p:sldLayoutId id="2147484022" r:id="rId6"/>
    <p:sldLayoutId id="2147484024" r:id="rId7"/>
    <p:sldLayoutId id="2147484025" r:id="rId8"/>
    <p:sldLayoutId id="2147484023" r:id="rId9"/>
    <p:sldLayoutId id="2147484020" r:id="rId10"/>
    <p:sldLayoutId id="2147484016" r:id="rId11"/>
    <p:sldLayoutId id="2147484014" r:id="rId12"/>
    <p:sldLayoutId id="2147484051" r:id="rId13"/>
    <p:sldLayoutId id="214748405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750835477"/>
              </p:ext>
            </p:extLst>
          </p:nvPr>
        </p:nvGraphicFramePr>
        <p:xfrm>
          <a:off x="1468" y="1592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0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68" y="1592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6930" y="377827"/>
            <a:ext cx="7674219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F8F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Format des Titel-Masters zu bearbeiten.sdfsdfsdklk</a:t>
            </a:r>
          </a:p>
        </p:txBody>
      </p:sp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615461" y="1011238"/>
            <a:ext cx="7674220" cy="5594350"/>
            <a:chOff x="424" y="637"/>
            <a:chExt cx="5246" cy="3524"/>
          </a:xfrm>
        </p:grpSpPr>
        <p:sp>
          <p:nvSpPr>
            <p:cNvPr id="2055" name="Line 5"/>
            <p:cNvSpPr>
              <a:spLocks noChangeShapeType="1"/>
            </p:cNvSpPr>
            <p:nvPr/>
          </p:nvSpPr>
          <p:spPr bwMode="auto">
            <a:xfrm flipV="1">
              <a:off x="424" y="637"/>
              <a:ext cx="5246" cy="0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endParaRPr lang="de-DE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2056" name="Line 6"/>
            <p:cNvSpPr>
              <a:spLocks noChangeShapeType="1"/>
            </p:cNvSpPr>
            <p:nvPr/>
          </p:nvSpPr>
          <p:spPr bwMode="auto">
            <a:xfrm>
              <a:off x="424" y="4161"/>
              <a:ext cx="5246" cy="0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endParaRPr lang="de-DE" sz="12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8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41" y="6659568"/>
            <a:ext cx="1450731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Grafik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8" t="13684" r="1817" b="13719"/>
          <a:stretch>
            <a:fillRect/>
          </a:stretch>
        </p:blipFill>
        <p:spPr bwMode="auto">
          <a:xfrm>
            <a:off x="8223741" y="2978155"/>
            <a:ext cx="84552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3"/>
          <p:cNvSpPr txBox="1">
            <a:spLocks noGrp="1"/>
          </p:cNvSpPr>
          <p:nvPr/>
        </p:nvSpPr>
        <p:spPr bwMode="auto">
          <a:xfrm>
            <a:off x="610332" y="6643688"/>
            <a:ext cx="7659566" cy="127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defTabSz="957263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800" b="1" dirty="0" smtClean="0">
                <a:solidFill>
                  <a:srgbClr val="8F8F8F"/>
                </a:solidFill>
              </a:rPr>
              <a:t>Seite </a:t>
            </a:r>
            <a:fld id="{867EC898-21B3-46F8-9BE5-F2CD4DB21084}" type="slidenum">
              <a:rPr lang="de-DE" sz="800" b="1" smtClean="0">
                <a:solidFill>
                  <a:srgbClr val="8F8F8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r>
              <a:rPr lang="de-DE" altLang="de-DE" sz="800" b="1" dirty="0" smtClean="0">
                <a:solidFill>
                  <a:srgbClr val="8F8F8F"/>
                </a:solidFill>
              </a:rPr>
              <a:t> </a:t>
            </a:r>
            <a:r>
              <a:rPr lang="de-DE" altLang="de-DE" sz="800" b="1" dirty="0" smtClean="0">
                <a:solidFill>
                  <a:srgbClr val="8F8F8F"/>
                </a:solidFill>
                <a:latin typeface="Arial" pitchFamily="34" charset="0"/>
              </a:rPr>
              <a:t>| </a:t>
            </a:r>
            <a:r>
              <a:rPr lang="de-DE" altLang="de-DE" sz="800" b="1" dirty="0" smtClean="0">
                <a:solidFill>
                  <a:srgbClr val="8F8F8F"/>
                </a:solidFill>
              </a:rPr>
              <a:t>2. September 2014 | Multiprojektmanagement und strategische Beratungsleistung </a:t>
            </a:r>
          </a:p>
        </p:txBody>
      </p:sp>
    </p:spTree>
    <p:extLst>
      <p:ext uri="{BB962C8B-B14F-4D97-AF65-F5344CB8AC3E}">
        <p14:creationId xmlns:p14="http://schemas.microsoft.com/office/powerpoint/2010/main" val="25061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pitchFamily="34" charset="0"/>
          <a:ea typeface="+mj-ea"/>
          <a:cs typeface="Arial" pitchFamily="34" charset="0"/>
        </a:defRPr>
      </a:lvl1pPr>
      <a:lvl2pPr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  <a:cs typeface="Arial" pitchFamily="34" charset="0"/>
        </a:defRPr>
      </a:lvl2pPr>
      <a:lvl3pPr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  <a:cs typeface="Arial" pitchFamily="34" charset="0"/>
        </a:defRPr>
      </a:lvl3pPr>
      <a:lvl4pPr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  <a:cs typeface="Arial" pitchFamily="34" charset="0"/>
        </a:defRPr>
      </a:lvl4pPr>
      <a:lvl5pPr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  <a:cs typeface="Arial" pitchFamily="34" charset="0"/>
        </a:defRPr>
      </a:lvl5pPr>
      <a:lvl6pPr marL="457200" algn="l" defTabSz="957263" rtl="0" fontAlgn="base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</a:defRPr>
      </a:lvl6pPr>
      <a:lvl7pPr marL="914400" algn="l" defTabSz="957263" rtl="0" fontAlgn="base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</a:defRPr>
      </a:lvl7pPr>
      <a:lvl8pPr marL="1371600" algn="l" defTabSz="957263" rtl="0" fontAlgn="base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</a:defRPr>
      </a:lvl8pPr>
      <a:lvl9pPr marL="1828800" algn="l" defTabSz="957263" rtl="0" fontAlgn="base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</a:defRPr>
      </a:lvl9pPr>
    </p:titleStyle>
    <p:bodyStyle>
      <a:lvl1pPr marL="179388" indent="-179388" algn="l" defTabSz="957263" rtl="0" eaLnBrk="0" fontAlgn="base" hangingPunct="0">
        <a:lnSpc>
          <a:spcPct val="90000"/>
        </a:lnSpc>
        <a:spcBef>
          <a:spcPct val="80000"/>
        </a:spcBef>
        <a:spcAft>
          <a:spcPct val="0"/>
        </a:spcAft>
        <a:buFont typeface="Wingdings" pitchFamily="2" charset="2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7800" algn="l" defTabSz="9572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Wingdings" pitchFamily="2" charset="2"/>
        <a:defRPr sz="1600">
          <a:solidFill>
            <a:schemeClr val="tx1"/>
          </a:solidFill>
          <a:latin typeface="+mn-lt"/>
        </a:defRPr>
      </a:lvl2pPr>
      <a:lvl3pPr marL="893763" indent="-177800" algn="l" defTabSz="9572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168275" algn="l" defTabSz="957263" rtl="0" eaLnBrk="0" fontAlgn="base" hangingPunct="0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1958975" indent="-168275" algn="l" defTabSz="957263" rtl="0" eaLnBrk="0" fontAlgn="base" hangingPunct="0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416175" indent="-168275" algn="l" defTabSz="957263" rtl="0" fontAlgn="base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873375" indent="-168275" algn="l" defTabSz="957263" rtl="0" fontAlgn="base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330575" indent="-168275" algn="l" defTabSz="957263" rtl="0" fontAlgn="base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787775" indent="-168275" algn="l" defTabSz="957263" rtl="0" fontAlgn="base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302691722"/>
              </p:ext>
            </p:extLst>
          </p:nvPr>
        </p:nvGraphicFramePr>
        <p:xfrm>
          <a:off x="1468" y="1592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43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68" y="1592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6930" y="377827"/>
            <a:ext cx="7674219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F8F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Format des Titel-Masters zu bearbeiten.sdfsdfsdklk</a:t>
            </a:r>
          </a:p>
        </p:txBody>
      </p:sp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615461" y="1011238"/>
            <a:ext cx="7674220" cy="5594350"/>
            <a:chOff x="424" y="637"/>
            <a:chExt cx="5246" cy="3524"/>
          </a:xfrm>
        </p:grpSpPr>
        <p:sp>
          <p:nvSpPr>
            <p:cNvPr id="2055" name="Line 5"/>
            <p:cNvSpPr>
              <a:spLocks noChangeShapeType="1"/>
            </p:cNvSpPr>
            <p:nvPr/>
          </p:nvSpPr>
          <p:spPr bwMode="auto">
            <a:xfrm flipV="1">
              <a:off x="424" y="637"/>
              <a:ext cx="5246" cy="0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endParaRPr lang="de-DE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2056" name="Line 6"/>
            <p:cNvSpPr>
              <a:spLocks noChangeShapeType="1"/>
            </p:cNvSpPr>
            <p:nvPr/>
          </p:nvSpPr>
          <p:spPr bwMode="auto">
            <a:xfrm>
              <a:off x="424" y="4161"/>
              <a:ext cx="5246" cy="0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endParaRPr lang="de-DE" sz="12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8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41" y="6659568"/>
            <a:ext cx="1450731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Grafik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8" t="13684" r="1817" b="13719"/>
          <a:stretch>
            <a:fillRect/>
          </a:stretch>
        </p:blipFill>
        <p:spPr bwMode="auto">
          <a:xfrm>
            <a:off x="8223741" y="2978155"/>
            <a:ext cx="84552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3"/>
          <p:cNvSpPr txBox="1">
            <a:spLocks noGrp="1"/>
          </p:cNvSpPr>
          <p:nvPr/>
        </p:nvSpPr>
        <p:spPr bwMode="auto">
          <a:xfrm>
            <a:off x="610332" y="6643688"/>
            <a:ext cx="7659566" cy="127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defTabSz="957263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800" b="1" dirty="0" smtClean="0">
                <a:solidFill>
                  <a:srgbClr val="8F8F8F"/>
                </a:solidFill>
              </a:rPr>
              <a:t>Seite </a:t>
            </a:r>
            <a:fld id="{867EC898-21B3-46F8-9BE5-F2CD4DB21084}" type="slidenum">
              <a:rPr lang="de-DE" sz="800" b="1" smtClean="0">
                <a:solidFill>
                  <a:srgbClr val="8F8F8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r>
              <a:rPr lang="de-DE" altLang="de-DE" sz="800" b="1" dirty="0" smtClean="0">
                <a:solidFill>
                  <a:srgbClr val="8F8F8F"/>
                </a:solidFill>
              </a:rPr>
              <a:t> </a:t>
            </a:r>
            <a:r>
              <a:rPr lang="de-DE" altLang="de-DE" sz="800" b="1" dirty="0" smtClean="0">
                <a:solidFill>
                  <a:srgbClr val="8F8F8F"/>
                </a:solidFill>
                <a:latin typeface="Arial" pitchFamily="34" charset="0"/>
              </a:rPr>
              <a:t>| </a:t>
            </a:r>
            <a:r>
              <a:rPr lang="de-DE" altLang="de-DE" sz="800" b="1" dirty="0" smtClean="0">
                <a:solidFill>
                  <a:srgbClr val="8F8F8F"/>
                </a:solidFill>
              </a:rPr>
              <a:t>2. September 2014 | Multiprojektmanagement und strategische Beratungsleistung </a:t>
            </a:r>
          </a:p>
        </p:txBody>
      </p:sp>
    </p:spTree>
    <p:extLst>
      <p:ext uri="{BB962C8B-B14F-4D97-AF65-F5344CB8AC3E}">
        <p14:creationId xmlns:p14="http://schemas.microsoft.com/office/powerpoint/2010/main" val="366178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pitchFamily="34" charset="0"/>
          <a:ea typeface="+mj-ea"/>
          <a:cs typeface="Arial" pitchFamily="34" charset="0"/>
        </a:defRPr>
      </a:lvl1pPr>
      <a:lvl2pPr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  <a:cs typeface="Arial" pitchFamily="34" charset="0"/>
        </a:defRPr>
      </a:lvl2pPr>
      <a:lvl3pPr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  <a:cs typeface="Arial" pitchFamily="34" charset="0"/>
        </a:defRPr>
      </a:lvl3pPr>
      <a:lvl4pPr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  <a:cs typeface="Arial" pitchFamily="34" charset="0"/>
        </a:defRPr>
      </a:lvl4pPr>
      <a:lvl5pPr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  <a:cs typeface="Arial" pitchFamily="34" charset="0"/>
        </a:defRPr>
      </a:lvl5pPr>
      <a:lvl6pPr marL="457200" algn="l" defTabSz="957263" rtl="0" fontAlgn="base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</a:defRPr>
      </a:lvl6pPr>
      <a:lvl7pPr marL="914400" algn="l" defTabSz="957263" rtl="0" fontAlgn="base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</a:defRPr>
      </a:lvl7pPr>
      <a:lvl8pPr marL="1371600" algn="l" defTabSz="957263" rtl="0" fontAlgn="base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</a:defRPr>
      </a:lvl8pPr>
      <a:lvl9pPr marL="1828800" algn="l" defTabSz="957263" rtl="0" fontAlgn="base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</a:defRPr>
      </a:lvl9pPr>
    </p:titleStyle>
    <p:bodyStyle>
      <a:lvl1pPr marL="179388" indent="-179388" algn="l" defTabSz="957263" rtl="0" eaLnBrk="0" fontAlgn="base" hangingPunct="0">
        <a:lnSpc>
          <a:spcPct val="90000"/>
        </a:lnSpc>
        <a:spcBef>
          <a:spcPct val="80000"/>
        </a:spcBef>
        <a:spcAft>
          <a:spcPct val="0"/>
        </a:spcAft>
        <a:buFont typeface="Wingdings" pitchFamily="2" charset="2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7800" algn="l" defTabSz="9572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Wingdings" pitchFamily="2" charset="2"/>
        <a:defRPr sz="1600">
          <a:solidFill>
            <a:schemeClr val="tx1"/>
          </a:solidFill>
          <a:latin typeface="+mn-lt"/>
        </a:defRPr>
      </a:lvl2pPr>
      <a:lvl3pPr marL="893763" indent="-177800" algn="l" defTabSz="9572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168275" algn="l" defTabSz="957263" rtl="0" eaLnBrk="0" fontAlgn="base" hangingPunct="0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1958975" indent="-168275" algn="l" defTabSz="957263" rtl="0" eaLnBrk="0" fontAlgn="base" hangingPunct="0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416175" indent="-168275" algn="l" defTabSz="957263" rtl="0" fontAlgn="base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873375" indent="-168275" algn="l" defTabSz="957263" rtl="0" fontAlgn="base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330575" indent="-168275" algn="l" defTabSz="957263" rtl="0" fontAlgn="base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787775" indent="-168275" algn="l" defTabSz="957263" rtl="0" fontAlgn="base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1323" y="377827"/>
            <a:ext cx="7668358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F8F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Format des Titel-Masters zu bearbeiten.sdfsdfsdklk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631" y="1916119"/>
            <a:ext cx="7668358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1323" y="6643688"/>
            <a:ext cx="7659566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57263">
              <a:defRPr sz="800">
                <a:solidFill>
                  <a:srgbClr val="737373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smtClean="0"/>
              <a:t>Seite </a:t>
            </a:r>
            <a:fld id="{3E01DDC7-880A-4382-84D0-2E5D73F12434}" type="slidenum">
              <a:rPr lang="de-DE" altLang="de-DE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r>
              <a:rPr lang="de-DE" altLang="de-DE" b="1" smtClean="0"/>
              <a:t> | März 2011 | Sendermarkenarchitektur für SUPER RTL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V="1">
            <a:off x="621323" y="1011238"/>
            <a:ext cx="7687408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 b="1" smtClean="0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803034" y="6056320"/>
            <a:ext cx="3768969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54000" rIns="0" bIns="0"/>
          <a:lstStyle/>
          <a:p>
            <a:pPr marL="179388" indent="-179388" defTabSz="957263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Font typeface="Wingdings" pitchFamily="2" charset="2"/>
              <a:buNone/>
            </a:pPr>
            <a:endParaRPr lang="de-DE" altLang="de-DE" sz="1600" smtClean="0">
              <a:solidFill>
                <a:srgbClr val="000000"/>
              </a:solidFill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621323" y="6605588"/>
            <a:ext cx="7687408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 b="1" smtClean="0">
              <a:solidFill>
                <a:srgbClr val="000000"/>
              </a:solidFill>
            </a:endParaRPr>
          </a:p>
        </p:txBody>
      </p:sp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50" y="3124207"/>
            <a:ext cx="584689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05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</a:defRPr>
      </a:lvl2pPr>
      <a:lvl3pPr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</a:defRPr>
      </a:lvl3pPr>
      <a:lvl4pPr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</a:defRPr>
      </a:lvl4pPr>
      <a:lvl5pPr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</a:defRPr>
      </a:lvl5pPr>
      <a:lvl6pPr marL="457200"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</a:defRPr>
      </a:lvl6pPr>
      <a:lvl7pPr marL="914400"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</a:defRPr>
      </a:lvl7pPr>
      <a:lvl8pPr marL="1371600"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</a:defRPr>
      </a:lvl8pPr>
      <a:lvl9pPr marL="1828800" algn="l" defTabSz="957263" rtl="0" eaLnBrk="0" fontAlgn="base" hangingPunct="0">
        <a:lnSpc>
          <a:spcPts val="2338"/>
        </a:lnSpc>
        <a:spcBef>
          <a:spcPct val="0"/>
        </a:spcBef>
        <a:spcAft>
          <a:spcPct val="0"/>
        </a:spcAft>
        <a:defRPr>
          <a:solidFill>
            <a:srgbClr val="8F8F8C"/>
          </a:solidFill>
          <a:latin typeface="Arial" charset="0"/>
        </a:defRPr>
      </a:lvl9pPr>
    </p:titleStyle>
    <p:bodyStyle>
      <a:lvl1pPr marL="179388" indent="-179388" algn="l" defTabSz="957263" rtl="0" eaLnBrk="0" fontAlgn="base" hangingPunct="0">
        <a:lnSpc>
          <a:spcPct val="90000"/>
        </a:lnSpc>
        <a:spcBef>
          <a:spcPct val="80000"/>
        </a:spcBef>
        <a:spcAft>
          <a:spcPct val="0"/>
        </a:spcAft>
        <a:buFont typeface="Wingdings" pitchFamily="2" charset="2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7800" algn="l" defTabSz="9572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Wingdings" pitchFamily="2" charset="2"/>
        <a:defRPr sz="1600">
          <a:solidFill>
            <a:schemeClr val="tx1"/>
          </a:solidFill>
          <a:latin typeface="+mn-lt"/>
        </a:defRPr>
      </a:lvl2pPr>
      <a:lvl3pPr marL="893763" indent="-177800" algn="l" defTabSz="9572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168275" algn="l" defTabSz="957263" rtl="0" eaLnBrk="0" fontAlgn="base" hangingPunct="0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1958975" indent="-168275" algn="l" defTabSz="957263" rtl="0" eaLnBrk="0" fontAlgn="base" hangingPunct="0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416175" indent="-168275" algn="l" defTabSz="957263" rtl="0" eaLnBrk="0" fontAlgn="base" hangingPunct="0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873375" indent="-168275" algn="l" defTabSz="957263" rtl="0" eaLnBrk="0" fontAlgn="base" hangingPunct="0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330575" indent="-168275" algn="l" defTabSz="957263" rtl="0" eaLnBrk="0" fontAlgn="base" hangingPunct="0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787775" indent="-168275" algn="l" defTabSz="957263" rtl="0" eaLnBrk="0" fontAlgn="base" hangingPunct="0">
        <a:lnSpc>
          <a:spcPct val="150000"/>
        </a:lnSpc>
        <a:spcBef>
          <a:spcPct val="0"/>
        </a:spcBef>
        <a:spcAft>
          <a:spcPts val="713"/>
        </a:spcAft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8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2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3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8.jpeg"/><Relationship Id="rId12" Type="http://schemas.openxmlformats.org/officeDocument/2006/relationships/image" Target="../media/image52.jpeg"/><Relationship Id="rId2" Type="http://schemas.openxmlformats.org/officeDocument/2006/relationships/tags" Target="../tags/tag19.xml"/><Relationship Id="rId16" Type="http://schemas.microsoft.com/office/2007/relationships/hdphoto" Target="../media/hdphoto3.wdp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jpeg"/><Relationship Id="rId11" Type="http://schemas.openxmlformats.org/officeDocument/2006/relationships/image" Target="../media/image51.jpeg"/><Relationship Id="rId5" Type="http://schemas.openxmlformats.org/officeDocument/2006/relationships/image" Target="../media/image1.emf"/><Relationship Id="rId15" Type="http://schemas.openxmlformats.org/officeDocument/2006/relationships/image" Target="../media/image54.jpeg"/><Relationship Id="rId10" Type="http://schemas.openxmlformats.org/officeDocument/2006/relationships/image" Target="../media/image50.jpe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9.jpeg"/><Relationship Id="rId1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1.jpeg"/><Relationship Id="rId9" Type="http://schemas.microsoft.com/office/2007/relationships/diagramDrawing" Target="../diagrams/drawing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jpe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DE" sz="900" dirty="0"/>
          </a:p>
          <a:p>
            <a:r>
              <a:rPr lang="de-DE" sz="1800" dirty="0" smtClean="0"/>
              <a:t>José Luis </a:t>
            </a:r>
            <a:r>
              <a:rPr lang="de-DE" sz="1800" dirty="0" err="1" smtClean="0"/>
              <a:t>Castrillo</a:t>
            </a:r>
            <a:r>
              <a:rPr lang="de-DE" sz="1800" dirty="0" smtClean="0"/>
              <a:t>, VRR</a:t>
            </a:r>
          </a:p>
          <a:p>
            <a:endParaRPr lang="de-DE" sz="900" dirty="0"/>
          </a:p>
          <a:p>
            <a:endParaRPr lang="de-DE" sz="900" dirty="0" smtClean="0"/>
          </a:p>
          <a:p>
            <a:r>
              <a:rPr lang="de-DE" sz="900" dirty="0" smtClean="0"/>
              <a:t/>
            </a:r>
            <a:br>
              <a:rPr lang="de-DE" sz="900" dirty="0" smtClean="0"/>
            </a:br>
            <a:r>
              <a:rPr lang="de-DE" sz="1800" dirty="0" smtClean="0"/>
              <a:t>Veranstaltung Fachforum</a:t>
            </a:r>
            <a:br>
              <a:rPr lang="de-DE" sz="1800" dirty="0" smtClean="0"/>
            </a:br>
            <a:r>
              <a:rPr lang="de-DE" sz="1800" dirty="0" smtClean="0"/>
              <a:t>Dezember 2014, Gelsenkirchen</a:t>
            </a:r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51920" y="3570845"/>
            <a:ext cx="4798367" cy="915430"/>
          </a:xfrm>
        </p:spPr>
        <p:txBody>
          <a:bodyPr>
            <a:normAutofit fontScale="90000"/>
          </a:bodyPr>
          <a:lstStyle/>
          <a:p>
            <a:r>
              <a:rPr lang="de-DE" sz="2000" dirty="0" smtClean="0"/>
              <a:t>Tarif- und Marketingstrategie VRR</a:t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dirty="0" smtClean="0"/>
              <a:t>Chancen der Digitalisierung</a:t>
            </a:r>
            <a:br>
              <a:rPr lang="de-DE" dirty="0" smtClean="0"/>
            </a:br>
            <a:r>
              <a:rPr lang="de-DE" dirty="0" smtClean="0"/>
              <a:t>und e-</a:t>
            </a:r>
            <a:r>
              <a:rPr lang="de-DE" dirty="0" err="1" smtClean="0"/>
              <a:t>Ticketing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65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chtungspfeil 34"/>
          <p:cNvSpPr/>
          <p:nvPr/>
        </p:nvSpPr>
        <p:spPr bwMode="auto">
          <a:xfrm flipH="1">
            <a:off x="467545" y="1628775"/>
            <a:ext cx="8136902" cy="4238973"/>
          </a:xfrm>
          <a:prstGeom prst="homePlat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5671699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8474" y="484094"/>
            <a:ext cx="8394006" cy="603026"/>
          </a:xfrm>
        </p:spPr>
        <p:txBody>
          <a:bodyPr/>
          <a:lstStyle/>
          <a:p>
            <a:r>
              <a:rPr lang="de-DE" sz="2800" dirty="0" smtClean="0"/>
              <a:t>Veränderung der Gesellschaft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467545" y="1285751"/>
            <a:ext cx="5400598" cy="288032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/>
            <a:r>
              <a:rPr lang="de-DE" b="1" dirty="0">
                <a:solidFill>
                  <a:prstClr val="white"/>
                </a:solidFill>
              </a:rPr>
              <a:t>Veränderung der Gesellschaft</a:t>
            </a:r>
          </a:p>
        </p:txBody>
      </p:sp>
      <p:grpSp>
        <p:nvGrpSpPr>
          <p:cNvPr id="25" name="Gruppieren 24"/>
          <p:cNvGrpSpPr>
            <a:grpSpLocks noChangeAspect="1"/>
          </p:cNvGrpSpPr>
          <p:nvPr/>
        </p:nvGrpSpPr>
        <p:grpSpPr>
          <a:xfrm>
            <a:off x="7886240" y="265183"/>
            <a:ext cx="954513" cy="649217"/>
            <a:chOff x="611991" y="1787195"/>
            <a:chExt cx="7848009" cy="3927805"/>
          </a:xfrm>
        </p:grpSpPr>
        <p:sp>
          <p:nvSpPr>
            <p:cNvPr id="29" name="Rechteck 28"/>
            <p:cNvSpPr/>
            <p:nvPr/>
          </p:nvSpPr>
          <p:spPr bwMode="auto">
            <a:xfrm>
              <a:off x="6228184" y="1787195"/>
              <a:ext cx="2231816" cy="18452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108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287338" indent="-285750" algn="ctr" defTabSz="457200">
                <a:buFont typeface="Symbol" pitchFamily="18" charset="2"/>
                <a:buChar char="-"/>
              </a:pPr>
              <a:endParaRPr lang="de-DE" sz="500" b="1" dirty="0">
                <a:solidFill>
                  <a:prstClr val="black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black"/>
                </a:solidFill>
              </a:endParaRPr>
            </a:p>
            <a:p>
              <a:pPr marL="287338" indent="-285750" algn="ctr" defTabSz="457200">
                <a:buFont typeface="Symbol" pitchFamily="18" charset="2"/>
                <a:buChar char="-"/>
              </a:pPr>
              <a:endParaRPr lang="de-DE" sz="500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Rechteck 29"/>
            <p:cNvSpPr/>
            <p:nvPr/>
          </p:nvSpPr>
          <p:spPr bwMode="auto">
            <a:xfrm>
              <a:off x="6228183" y="3780492"/>
              <a:ext cx="2231816" cy="19219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108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287338" indent="-285750" algn="ctr" defTabSz="457200">
                <a:buFont typeface="Symbol" pitchFamily="18" charset="2"/>
                <a:buChar char="-"/>
              </a:pPr>
              <a:endParaRPr lang="de-DE" sz="500" b="1" dirty="0">
                <a:solidFill>
                  <a:prstClr val="black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black"/>
                </a:solidFill>
              </a:endParaRPr>
            </a:p>
            <a:p>
              <a:pPr marL="287338" indent="-285750" algn="ctr" defTabSz="457200">
                <a:buFont typeface="Symbol" pitchFamily="18" charset="2"/>
                <a:buChar char="-"/>
              </a:pPr>
              <a:endParaRPr lang="de-DE" sz="500" b="1" dirty="0">
                <a:solidFill>
                  <a:prstClr val="black"/>
                </a:solidFill>
              </a:endParaRPr>
            </a:p>
          </p:txBody>
        </p:sp>
        <p:sp>
          <p:nvSpPr>
            <p:cNvPr id="31" name="Rechteck 30"/>
            <p:cNvSpPr/>
            <p:nvPr/>
          </p:nvSpPr>
          <p:spPr bwMode="auto">
            <a:xfrm>
              <a:off x="611992" y="1799771"/>
              <a:ext cx="2231816" cy="18452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108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</p:txBody>
        </p:sp>
        <p:sp>
          <p:nvSpPr>
            <p:cNvPr id="32" name="Rechteck 31"/>
            <p:cNvSpPr/>
            <p:nvPr/>
          </p:nvSpPr>
          <p:spPr bwMode="auto">
            <a:xfrm>
              <a:off x="3635896" y="3025260"/>
              <a:ext cx="1800200" cy="1446002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bg1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algn="ctr" defTabSz="457200"/>
              <a:endParaRPr lang="de-DE" sz="400" b="1" dirty="0">
                <a:solidFill>
                  <a:prstClr val="black"/>
                </a:solidFill>
              </a:endParaRPr>
            </a:p>
          </p:txBody>
        </p:sp>
        <p:sp>
          <p:nvSpPr>
            <p:cNvPr id="34" name="Rechteck 33"/>
            <p:cNvSpPr/>
            <p:nvPr/>
          </p:nvSpPr>
          <p:spPr bwMode="auto">
            <a:xfrm>
              <a:off x="611991" y="3793068"/>
              <a:ext cx="2231816" cy="1921932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108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</p:txBody>
        </p:sp>
        <p:grpSp>
          <p:nvGrpSpPr>
            <p:cNvPr id="37" name="Gruppieren 36"/>
            <p:cNvGrpSpPr/>
            <p:nvPr/>
          </p:nvGrpSpPr>
          <p:grpSpPr>
            <a:xfrm>
              <a:off x="2951819" y="2606722"/>
              <a:ext cx="576066" cy="2251686"/>
              <a:chOff x="2905116" y="2606722"/>
              <a:chExt cx="576066" cy="2251686"/>
            </a:xfrm>
          </p:grpSpPr>
          <p:sp>
            <p:nvSpPr>
              <p:cNvPr id="43" name="Pfeil nach rechts 42"/>
              <p:cNvSpPr/>
              <p:nvPr/>
            </p:nvSpPr>
            <p:spPr bwMode="auto">
              <a:xfrm rot="12761672">
                <a:off x="2905118" y="2606722"/>
                <a:ext cx="576064" cy="395973"/>
              </a:xfrm>
              <a:prstGeom prst="rightArrow">
                <a:avLst/>
              </a:prstGeom>
              <a:solidFill>
                <a:schemeClr val="accent5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457200"/>
                <a:endParaRPr lang="de-DE" sz="3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Pfeil nach rechts 43"/>
              <p:cNvSpPr/>
              <p:nvPr/>
            </p:nvSpPr>
            <p:spPr bwMode="auto">
              <a:xfrm rot="8838328" flipV="1">
                <a:off x="2905116" y="4462435"/>
                <a:ext cx="576064" cy="395973"/>
              </a:xfrm>
              <a:prstGeom prst="rightArrow">
                <a:avLst/>
              </a:prstGeom>
              <a:solidFill>
                <a:schemeClr val="accent5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457200"/>
                <a:endParaRPr lang="de-DE" sz="3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uppieren 37"/>
            <p:cNvGrpSpPr/>
            <p:nvPr/>
          </p:nvGrpSpPr>
          <p:grpSpPr>
            <a:xfrm flipH="1">
              <a:off x="5544107" y="2606722"/>
              <a:ext cx="576066" cy="2251686"/>
              <a:chOff x="2905116" y="2606722"/>
              <a:chExt cx="576066" cy="2251686"/>
            </a:xfrm>
          </p:grpSpPr>
          <p:sp>
            <p:nvSpPr>
              <p:cNvPr id="41" name="Pfeil nach rechts 40"/>
              <p:cNvSpPr/>
              <p:nvPr/>
            </p:nvSpPr>
            <p:spPr bwMode="auto">
              <a:xfrm rot="12761672">
                <a:off x="2905118" y="2606722"/>
                <a:ext cx="576064" cy="395973"/>
              </a:xfrm>
              <a:prstGeom prst="rightArrow">
                <a:avLst/>
              </a:prstGeom>
              <a:solidFill>
                <a:schemeClr val="accent5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457200"/>
                <a:endParaRPr lang="de-DE" sz="3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Pfeil nach rechts 41"/>
              <p:cNvSpPr/>
              <p:nvPr/>
            </p:nvSpPr>
            <p:spPr bwMode="auto">
              <a:xfrm rot="8838328" flipV="1">
                <a:off x="2905116" y="4462435"/>
                <a:ext cx="576064" cy="395973"/>
              </a:xfrm>
              <a:prstGeom prst="rightArrow">
                <a:avLst/>
              </a:prstGeom>
              <a:solidFill>
                <a:schemeClr val="accent5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457200"/>
                <a:endParaRPr lang="de-DE" sz="3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4" name="Rechteck 63"/>
          <p:cNvSpPr/>
          <p:nvPr/>
        </p:nvSpPr>
        <p:spPr bwMode="auto">
          <a:xfrm>
            <a:off x="6372199" y="1285751"/>
            <a:ext cx="2232247" cy="288032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/>
            <a:r>
              <a:rPr lang="de-DE" b="1" dirty="0">
                <a:solidFill>
                  <a:prstClr val="white"/>
                </a:solidFill>
              </a:rPr>
              <a:t>Implikationen</a:t>
            </a:r>
          </a:p>
        </p:txBody>
      </p:sp>
      <p:sp>
        <p:nvSpPr>
          <p:cNvPr id="39" name="Rechteck 38"/>
          <p:cNvSpPr>
            <a:spLocks noChangeArrowheads="1"/>
          </p:cNvSpPr>
          <p:nvPr/>
        </p:nvSpPr>
        <p:spPr bwMode="auto">
          <a:xfrm>
            <a:off x="1979712" y="2060848"/>
            <a:ext cx="3816423" cy="788966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600" b="1" kern="0" dirty="0" smtClean="0">
                <a:solidFill>
                  <a:sysClr val="windowText" lastClr="000000"/>
                </a:solidFill>
              </a:rPr>
              <a:t>„Best </a:t>
            </a:r>
            <a:r>
              <a:rPr lang="de-DE" sz="1600" b="1" kern="0" dirty="0" err="1" smtClean="0">
                <a:solidFill>
                  <a:sysClr val="windowText" lastClr="000000"/>
                </a:solidFill>
              </a:rPr>
              <a:t>Ager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“ 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mit </a:t>
            </a:r>
            <a:r>
              <a:rPr lang="de-DE" sz="1600" kern="0" dirty="0">
                <a:solidFill>
                  <a:sysClr val="windowText" lastClr="000000"/>
                </a:solidFill>
              </a:rPr>
              <a:t>aktiver und mobiler Lebensweise</a:t>
            </a:r>
          </a:p>
        </p:txBody>
      </p:sp>
      <p:sp>
        <p:nvSpPr>
          <p:cNvPr id="46" name="Rechteck 45"/>
          <p:cNvSpPr>
            <a:spLocks noChangeArrowheads="1"/>
          </p:cNvSpPr>
          <p:nvPr/>
        </p:nvSpPr>
        <p:spPr bwMode="auto">
          <a:xfrm>
            <a:off x="1984135" y="2987515"/>
            <a:ext cx="3812000" cy="788966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600" b="1" kern="0" dirty="0">
                <a:solidFill>
                  <a:sysClr val="windowText" lastClr="000000"/>
                </a:solidFill>
              </a:rPr>
              <a:t>Wertewandel</a:t>
            </a:r>
            <a:r>
              <a:rPr lang="de-DE" sz="1600" kern="0" dirty="0">
                <a:solidFill>
                  <a:sysClr val="windowText" lastClr="000000"/>
                </a:solidFill>
              </a:rPr>
              <a:t> – Auto nicht mehr als 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Status-Symbol. Die Nutzung von Mobilitätsträgern steht im Focus</a:t>
            </a:r>
            <a:endParaRPr lang="de-DE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60" name="Gleichschenkliges Dreieck 59"/>
          <p:cNvSpPr/>
          <p:nvPr/>
        </p:nvSpPr>
        <p:spPr bwMode="auto">
          <a:xfrm rot="5400000">
            <a:off x="5211637" y="3679154"/>
            <a:ext cx="1635714" cy="253363"/>
          </a:xfrm>
          <a:prstGeom prst="triangle">
            <a:avLst/>
          </a:prstGeom>
          <a:solidFill>
            <a:schemeClr val="accent5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6372200" y="2060575"/>
            <a:ext cx="2115250" cy="3600672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DE" sz="1600" kern="0" dirty="0" smtClean="0">
                <a:solidFill>
                  <a:sysClr val="windowText" lastClr="000000"/>
                </a:solidFill>
              </a:rPr>
              <a:t>Neue Bedarfe der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älteren Zielgruppe</a:t>
            </a:r>
            <a:endParaRPr lang="de-DE" sz="1600" b="1" kern="0" dirty="0">
              <a:solidFill>
                <a:sysClr val="windowText" lastClr="000000"/>
              </a:solidFill>
            </a:endParaRP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DE" sz="1600" b="1" kern="0" dirty="0">
                <a:solidFill>
                  <a:sysClr val="windowText" lastClr="000000"/>
                </a:solidFill>
              </a:rPr>
              <a:t>Erschließung </a:t>
            </a:r>
            <a:r>
              <a:rPr lang="de-DE" sz="1600" kern="0" dirty="0">
                <a:solidFill>
                  <a:sysClr val="windowText" lastClr="000000"/>
                </a:solidFill>
              </a:rPr>
              <a:t>neuer</a:t>
            </a:r>
            <a:r>
              <a:rPr lang="de-DE" sz="1600" b="1" kern="0" dirty="0">
                <a:solidFill>
                  <a:sysClr val="windowText" lastClr="000000"/>
                </a:solidFill>
              </a:rPr>
              <a:t>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Zielgruppen 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möglich</a:t>
            </a:r>
            <a:endParaRPr lang="de-DE" sz="1600" kern="0" dirty="0">
              <a:solidFill>
                <a:sysClr val="windowText" lastClr="000000"/>
              </a:solidFill>
            </a:endParaRP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DE" sz="1600" kern="0" dirty="0">
                <a:solidFill>
                  <a:sysClr val="windowText" lastClr="000000"/>
                </a:solidFill>
              </a:rPr>
              <a:t>Segmentspezifische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Angebote sinnvoll</a:t>
            </a: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DE" sz="1600" b="1" kern="0" dirty="0" smtClean="0">
                <a:solidFill>
                  <a:sysClr val="windowText" lastClr="000000"/>
                </a:solidFill>
              </a:rPr>
              <a:t>Modalsplit 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verändert sich perspektivisch</a:t>
            </a:r>
            <a:endParaRPr lang="de-DE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7" name="Rechteck 66"/>
          <p:cNvSpPr/>
          <p:nvPr/>
        </p:nvSpPr>
        <p:spPr bwMode="auto">
          <a:xfrm>
            <a:off x="570482" y="2060848"/>
            <a:ext cx="1337222" cy="7889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Visual</a:t>
            </a:r>
          </a:p>
        </p:txBody>
      </p:sp>
      <p:sp>
        <p:nvSpPr>
          <p:cNvPr id="68" name="Rechteck 67"/>
          <p:cNvSpPr/>
          <p:nvPr/>
        </p:nvSpPr>
        <p:spPr bwMode="auto">
          <a:xfrm>
            <a:off x="570482" y="2987515"/>
            <a:ext cx="1337222" cy="7889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Visual</a:t>
            </a:r>
          </a:p>
        </p:txBody>
      </p:sp>
      <p:sp>
        <p:nvSpPr>
          <p:cNvPr id="69" name="Rechteck 68"/>
          <p:cNvSpPr>
            <a:spLocks noChangeArrowheads="1"/>
          </p:cNvSpPr>
          <p:nvPr/>
        </p:nvSpPr>
        <p:spPr bwMode="auto">
          <a:xfrm>
            <a:off x="1984135" y="3941776"/>
            <a:ext cx="3812000" cy="788966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600" b="1" kern="0" dirty="0" smtClean="0">
                <a:solidFill>
                  <a:sysClr val="windowText" lastClr="000000"/>
                </a:solidFill>
              </a:rPr>
              <a:t>Aktive Gestaltung 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der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 Freizeit 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z.B. durch Tagesausflüge - Chance für Bus und Bahn</a:t>
            </a:r>
            <a:endParaRPr lang="de-DE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70" name="Rechteck 69"/>
          <p:cNvSpPr/>
          <p:nvPr/>
        </p:nvSpPr>
        <p:spPr bwMode="auto">
          <a:xfrm>
            <a:off x="570482" y="3941776"/>
            <a:ext cx="1337222" cy="7889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Visual</a:t>
            </a:r>
          </a:p>
        </p:txBody>
      </p:sp>
      <p:sp>
        <p:nvSpPr>
          <p:cNvPr id="71" name="Rechteck 70"/>
          <p:cNvSpPr>
            <a:spLocks noChangeArrowheads="1"/>
          </p:cNvSpPr>
          <p:nvPr/>
        </p:nvSpPr>
        <p:spPr bwMode="auto">
          <a:xfrm>
            <a:off x="1984136" y="4856601"/>
            <a:ext cx="3812000" cy="788966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600" kern="0" dirty="0" smtClean="0">
                <a:solidFill>
                  <a:sysClr val="windowText" lastClr="000000"/>
                </a:solidFill>
              </a:rPr>
              <a:t>Wunsch nach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individuellen, bedürfnisgerechten Angeboten</a:t>
            </a:r>
            <a:endParaRPr lang="de-DE" sz="1600" b="1" kern="0" dirty="0">
              <a:solidFill>
                <a:srgbClr val="FF0000"/>
              </a:solidFill>
            </a:endParaRPr>
          </a:p>
        </p:txBody>
      </p:sp>
      <p:sp>
        <p:nvSpPr>
          <p:cNvPr id="72" name="Rechteck 71"/>
          <p:cNvSpPr/>
          <p:nvPr/>
        </p:nvSpPr>
        <p:spPr bwMode="auto">
          <a:xfrm>
            <a:off x="570483" y="4856601"/>
            <a:ext cx="1337222" cy="7889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Visual</a:t>
            </a:r>
          </a:p>
        </p:txBody>
      </p:sp>
      <p:pic>
        <p:nvPicPr>
          <p:cNvPr id="109600" name="Picture 32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b="12756"/>
          <a:stretch/>
        </p:blipFill>
        <p:spPr bwMode="auto">
          <a:xfrm>
            <a:off x="622753" y="2114854"/>
            <a:ext cx="1232680" cy="68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3" y="3035694"/>
            <a:ext cx="1232680" cy="69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203" name="Picture 11" descr="http://sgv.de/assets/images/6/Familie_Wandern-16076f66.jpg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30015" r="21879" b="15419"/>
          <a:stretch/>
        </p:blipFill>
        <p:spPr bwMode="auto">
          <a:xfrm>
            <a:off x="622753" y="3988656"/>
            <a:ext cx="1232680" cy="69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6" name="Picture 14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r="261"/>
          <a:stretch/>
        </p:blipFill>
        <p:spPr bwMode="auto">
          <a:xfrm>
            <a:off x="622753" y="4881563"/>
            <a:ext cx="1232679" cy="73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0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52953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8474" y="484094"/>
            <a:ext cx="8394006" cy="603026"/>
          </a:xfrm>
        </p:spPr>
        <p:txBody>
          <a:bodyPr/>
          <a:lstStyle/>
          <a:p>
            <a:r>
              <a:rPr lang="de-DE" sz="2800" dirty="0" smtClean="0"/>
              <a:t>Veränderte Mobilität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467545" y="1285751"/>
            <a:ext cx="5400598" cy="288032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/>
            <a:r>
              <a:rPr lang="de-DE" b="1" dirty="0">
                <a:solidFill>
                  <a:prstClr val="white"/>
                </a:solidFill>
              </a:rPr>
              <a:t>Mobilität</a:t>
            </a:r>
          </a:p>
        </p:txBody>
      </p:sp>
      <p:grpSp>
        <p:nvGrpSpPr>
          <p:cNvPr id="25" name="Gruppieren 24"/>
          <p:cNvGrpSpPr>
            <a:grpSpLocks noChangeAspect="1"/>
          </p:cNvGrpSpPr>
          <p:nvPr/>
        </p:nvGrpSpPr>
        <p:grpSpPr>
          <a:xfrm>
            <a:off x="7886240" y="265183"/>
            <a:ext cx="954513" cy="649217"/>
            <a:chOff x="611991" y="1787195"/>
            <a:chExt cx="7848009" cy="3927805"/>
          </a:xfrm>
        </p:grpSpPr>
        <p:sp>
          <p:nvSpPr>
            <p:cNvPr id="29" name="Rechteck 28"/>
            <p:cNvSpPr/>
            <p:nvPr/>
          </p:nvSpPr>
          <p:spPr bwMode="auto">
            <a:xfrm>
              <a:off x="6228184" y="1787195"/>
              <a:ext cx="2231816" cy="1845253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108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</p:txBody>
        </p:sp>
        <p:sp>
          <p:nvSpPr>
            <p:cNvPr id="30" name="Rechteck 29"/>
            <p:cNvSpPr/>
            <p:nvPr/>
          </p:nvSpPr>
          <p:spPr bwMode="auto">
            <a:xfrm>
              <a:off x="6228183" y="3780492"/>
              <a:ext cx="2231816" cy="19219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108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287338" indent="-285750" algn="ctr" defTabSz="457200">
                <a:buFont typeface="Symbol" pitchFamily="18" charset="2"/>
                <a:buChar char="-"/>
              </a:pPr>
              <a:endParaRPr lang="de-DE" sz="500" b="1" dirty="0">
                <a:solidFill>
                  <a:prstClr val="black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black"/>
                </a:solidFill>
              </a:endParaRPr>
            </a:p>
            <a:p>
              <a:pPr marL="287338" indent="-285750" algn="ctr" defTabSz="457200">
                <a:buFont typeface="Symbol" pitchFamily="18" charset="2"/>
                <a:buChar char="-"/>
              </a:pPr>
              <a:endParaRPr lang="de-DE" sz="500" b="1" dirty="0">
                <a:solidFill>
                  <a:prstClr val="black"/>
                </a:solidFill>
              </a:endParaRPr>
            </a:p>
          </p:txBody>
        </p:sp>
        <p:sp>
          <p:nvSpPr>
            <p:cNvPr id="31" name="Rechteck 30"/>
            <p:cNvSpPr/>
            <p:nvPr/>
          </p:nvSpPr>
          <p:spPr bwMode="auto">
            <a:xfrm>
              <a:off x="611992" y="1799771"/>
              <a:ext cx="2231816" cy="18452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108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</p:txBody>
        </p:sp>
        <p:sp>
          <p:nvSpPr>
            <p:cNvPr id="32" name="Rechteck 31"/>
            <p:cNvSpPr/>
            <p:nvPr/>
          </p:nvSpPr>
          <p:spPr bwMode="auto">
            <a:xfrm>
              <a:off x="3635896" y="3025260"/>
              <a:ext cx="1800200" cy="1446002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bg1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algn="ctr" defTabSz="457200"/>
              <a:endParaRPr lang="de-DE" sz="400" b="1" dirty="0">
                <a:solidFill>
                  <a:prstClr val="black"/>
                </a:solidFill>
              </a:endParaRPr>
            </a:p>
          </p:txBody>
        </p:sp>
        <p:sp>
          <p:nvSpPr>
            <p:cNvPr id="34" name="Rechteck 33"/>
            <p:cNvSpPr/>
            <p:nvPr/>
          </p:nvSpPr>
          <p:spPr bwMode="auto">
            <a:xfrm>
              <a:off x="611991" y="3793068"/>
              <a:ext cx="2231816" cy="19219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108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</p:txBody>
        </p:sp>
        <p:grpSp>
          <p:nvGrpSpPr>
            <p:cNvPr id="37" name="Gruppieren 36"/>
            <p:cNvGrpSpPr/>
            <p:nvPr/>
          </p:nvGrpSpPr>
          <p:grpSpPr>
            <a:xfrm>
              <a:off x="2951819" y="2606722"/>
              <a:ext cx="576066" cy="2251686"/>
              <a:chOff x="2905116" y="2606722"/>
              <a:chExt cx="576066" cy="2251686"/>
            </a:xfrm>
          </p:grpSpPr>
          <p:sp>
            <p:nvSpPr>
              <p:cNvPr id="43" name="Pfeil nach rechts 42"/>
              <p:cNvSpPr/>
              <p:nvPr/>
            </p:nvSpPr>
            <p:spPr bwMode="auto">
              <a:xfrm rot="12761672">
                <a:off x="2905118" y="2606722"/>
                <a:ext cx="576064" cy="395973"/>
              </a:xfrm>
              <a:prstGeom prst="rightArrow">
                <a:avLst/>
              </a:prstGeom>
              <a:solidFill>
                <a:schemeClr val="accent5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457200"/>
                <a:endParaRPr lang="de-DE" sz="3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Pfeil nach rechts 43"/>
              <p:cNvSpPr/>
              <p:nvPr/>
            </p:nvSpPr>
            <p:spPr bwMode="auto">
              <a:xfrm rot="8838328" flipV="1">
                <a:off x="2905116" y="4462435"/>
                <a:ext cx="576064" cy="395973"/>
              </a:xfrm>
              <a:prstGeom prst="rightArrow">
                <a:avLst/>
              </a:prstGeom>
              <a:solidFill>
                <a:schemeClr val="accent5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457200"/>
                <a:endParaRPr lang="de-DE" sz="3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uppieren 37"/>
            <p:cNvGrpSpPr/>
            <p:nvPr/>
          </p:nvGrpSpPr>
          <p:grpSpPr>
            <a:xfrm flipH="1">
              <a:off x="5544107" y="2606722"/>
              <a:ext cx="576066" cy="2251686"/>
              <a:chOff x="2905116" y="2606722"/>
              <a:chExt cx="576066" cy="2251686"/>
            </a:xfrm>
          </p:grpSpPr>
          <p:sp>
            <p:nvSpPr>
              <p:cNvPr id="41" name="Pfeil nach rechts 40"/>
              <p:cNvSpPr/>
              <p:nvPr/>
            </p:nvSpPr>
            <p:spPr bwMode="auto">
              <a:xfrm rot="12761672">
                <a:off x="2905118" y="2606722"/>
                <a:ext cx="576064" cy="395973"/>
              </a:xfrm>
              <a:prstGeom prst="rightArrow">
                <a:avLst/>
              </a:prstGeom>
              <a:solidFill>
                <a:schemeClr val="accent5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457200"/>
                <a:endParaRPr lang="de-DE" sz="3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Pfeil nach rechts 41"/>
              <p:cNvSpPr/>
              <p:nvPr/>
            </p:nvSpPr>
            <p:spPr bwMode="auto">
              <a:xfrm rot="8838328" flipV="1">
                <a:off x="2905116" y="4462435"/>
                <a:ext cx="576064" cy="395973"/>
              </a:xfrm>
              <a:prstGeom prst="rightArrow">
                <a:avLst/>
              </a:prstGeom>
              <a:solidFill>
                <a:schemeClr val="accent5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457200"/>
                <a:endParaRPr lang="de-DE" sz="3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4" name="Rechteck 63"/>
          <p:cNvSpPr/>
          <p:nvPr/>
        </p:nvSpPr>
        <p:spPr bwMode="auto">
          <a:xfrm>
            <a:off x="6372199" y="1285751"/>
            <a:ext cx="2232247" cy="288032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/>
            <a:r>
              <a:rPr lang="de-DE" b="1" dirty="0">
                <a:solidFill>
                  <a:prstClr val="white"/>
                </a:solidFill>
              </a:rPr>
              <a:t>Implikationen</a:t>
            </a:r>
          </a:p>
        </p:txBody>
      </p:sp>
      <p:sp>
        <p:nvSpPr>
          <p:cNvPr id="40" name="Rechteck 39"/>
          <p:cNvSpPr>
            <a:spLocks noChangeArrowheads="1"/>
          </p:cNvSpPr>
          <p:nvPr/>
        </p:nvSpPr>
        <p:spPr bwMode="auto">
          <a:xfrm>
            <a:off x="1979712" y="2060848"/>
            <a:ext cx="3816423" cy="788966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252000" tIns="36000" rIns="0" bIns="3600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600" b="1" kern="0" dirty="0" smtClean="0">
                <a:solidFill>
                  <a:sysClr val="windowText" lastClr="000000"/>
                </a:solidFill>
              </a:rPr>
              <a:t>Steigende </a:t>
            </a:r>
            <a:r>
              <a:rPr lang="de-DE" sz="1600" b="1" kern="0" dirty="0">
                <a:solidFill>
                  <a:sysClr val="windowText" lastClr="000000"/>
                </a:solidFill>
              </a:rPr>
              <a:t>Ansprüche </a:t>
            </a:r>
            <a:r>
              <a:rPr lang="de-DE" sz="1600" kern="0" dirty="0">
                <a:solidFill>
                  <a:sysClr val="windowText" lastClr="000000"/>
                </a:solidFill>
              </a:rPr>
              <a:t>an ÖV-Zugang und uneingeschränkter Mobilität</a:t>
            </a:r>
          </a:p>
        </p:txBody>
      </p:sp>
      <p:sp>
        <p:nvSpPr>
          <p:cNvPr id="46" name="Rechteck 45"/>
          <p:cNvSpPr>
            <a:spLocks noChangeArrowheads="1"/>
          </p:cNvSpPr>
          <p:nvPr/>
        </p:nvSpPr>
        <p:spPr bwMode="auto">
          <a:xfrm>
            <a:off x="1984135" y="3933056"/>
            <a:ext cx="3812000" cy="788966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252000" tIns="36000" rIns="72000" bIns="3600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600" b="1" kern="0" dirty="0" smtClean="0">
                <a:solidFill>
                  <a:sysClr val="windowText" lastClr="000000"/>
                </a:solidFill>
              </a:rPr>
              <a:t>Neue Mobilitätsdienstleister 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(von Car-Sharing bis Taxi-Apps) als Wettbewerb bzw. Ergänzungsangebot des ÖV</a:t>
            </a:r>
            <a:endParaRPr lang="de-DE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60" name="Gleichschenkliges Dreieck 59"/>
          <p:cNvSpPr/>
          <p:nvPr/>
        </p:nvSpPr>
        <p:spPr bwMode="auto">
          <a:xfrm rot="5400000">
            <a:off x="5211637" y="3679154"/>
            <a:ext cx="1635714" cy="253363"/>
          </a:xfrm>
          <a:prstGeom prst="triangle">
            <a:avLst/>
          </a:prstGeom>
          <a:solidFill>
            <a:schemeClr val="accent5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6372199" y="2060575"/>
            <a:ext cx="2196099" cy="3600672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144000" tIns="36000" rIns="72000" bIns="36000" anchor="ctr"/>
          <a:lstStyle/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DE" sz="1600" kern="0" dirty="0" smtClean="0">
                <a:solidFill>
                  <a:sysClr val="windowText" lastClr="000000"/>
                </a:solidFill>
              </a:rPr>
              <a:t>Große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Chancen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 für den ÖPNV und somit den VRR</a:t>
            </a: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DE" sz="1600" kern="0" dirty="0" smtClean="0">
                <a:solidFill>
                  <a:sysClr val="windowText" lastClr="000000"/>
                </a:solidFill>
              </a:rPr>
              <a:t>Aber auch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neue Wettbewerber bzw. Ergänzungsangebote</a:t>
            </a: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DE" sz="1600" kern="0" dirty="0" smtClean="0">
                <a:solidFill>
                  <a:sysClr val="windowText" lastClr="000000"/>
                </a:solidFill>
              </a:rPr>
              <a:t>Notwendigkeit, darauf mit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neuen Produkten 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zu reagieren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de-DE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67" name="Rechteck 66"/>
          <p:cNvSpPr/>
          <p:nvPr/>
        </p:nvSpPr>
        <p:spPr bwMode="auto">
          <a:xfrm>
            <a:off x="570482" y="2060848"/>
            <a:ext cx="1337222" cy="7889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Visual</a:t>
            </a:r>
          </a:p>
        </p:txBody>
      </p:sp>
      <p:sp>
        <p:nvSpPr>
          <p:cNvPr id="68" name="Rechteck 67"/>
          <p:cNvSpPr/>
          <p:nvPr/>
        </p:nvSpPr>
        <p:spPr bwMode="auto">
          <a:xfrm>
            <a:off x="570482" y="3933056"/>
            <a:ext cx="1337222" cy="7889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Visual</a:t>
            </a:r>
          </a:p>
        </p:txBody>
      </p:sp>
      <p:sp>
        <p:nvSpPr>
          <p:cNvPr id="69" name="Rechteck 68"/>
          <p:cNvSpPr>
            <a:spLocks noChangeArrowheads="1"/>
          </p:cNvSpPr>
          <p:nvPr/>
        </p:nvSpPr>
        <p:spPr bwMode="auto">
          <a:xfrm>
            <a:off x="1984136" y="3000074"/>
            <a:ext cx="3812000" cy="788966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252000" tIns="36000" rIns="72000" bIns="3600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600" kern="0" dirty="0">
                <a:solidFill>
                  <a:sysClr val="windowText" lastClr="000000"/>
                </a:solidFill>
              </a:rPr>
              <a:t>Zunehmende Suche nach </a:t>
            </a:r>
            <a:r>
              <a:rPr lang="de-DE" sz="1600" b="1" kern="0" dirty="0">
                <a:solidFill>
                  <a:sysClr val="windowText" lastClr="000000"/>
                </a:solidFill>
              </a:rPr>
              <a:t>bezahlbaren Alternativen</a:t>
            </a:r>
            <a:r>
              <a:rPr lang="de-DE" sz="1600" kern="0" dirty="0">
                <a:solidFill>
                  <a:sysClr val="windowText" lastClr="000000"/>
                </a:solidFill>
              </a:rPr>
              <a:t> zum eigenen 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Auto als Chance für den ÖV</a:t>
            </a:r>
            <a:endParaRPr lang="de-DE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70" name="Rechteck 69"/>
          <p:cNvSpPr/>
          <p:nvPr/>
        </p:nvSpPr>
        <p:spPr bwMode="auto">
          <a:xfrm>
            <a:off x="570483" y="3000074"/>
            <a:ext cx="1337222" cy="7889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Visual</a:t>
            </a:r>
          </a:p>
        </p:txBody>
      </p:sp>
      <p:sp>
        <p:nvSpPr>
          <p:cNvPr id="71" name="Rechteck 70"/>
          <p:cNvSpPr>
            <a:spLocks noChangeArrowheads="1"/>
          </p:cNvSpPr>
          <p:nvPr/>
        </p:nvSpPr>
        <p:spPr bwMode="auto">
          <a:xfrm>
            <a:off x="1984136" y="4856601"/>
            <a:ext cx="3812000" cy="788966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252000" tIns="36000" rIns="72000" bIns="3600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600" b="1" kern="0" dirty="0">
                <a:solidFill>
                  <a:sysClr val="windowText" lastClr="000000"/>
                </a:solidFill>
              </a:rPr>
              <a:t>Erhöhte Pendlerquote </a:t>
            </a:r>
            <a:r>
              <a:rPr lang="de-DE" sz="1600" kern="0" dirty="0">
                <a:solidFill>
                  <a:sysClr val="windowText" lastClr="000000"/>
                </a:solidFill>
              </a:rPr>
              <a:t>in 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Metropol-regionen als Chance für den ÖV</a:t>
            </a:r>
            <a:endParaRPr lang="de-DE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72" name="Rechteck 71"/>
          <p:cNvSpPr/>
          <p:nvPr/>
        </p:nvSpPr>
        <p:spPr bwMode="auto">
          <a:xfrm>
            <a:off x="570483" y="4856601"/>
            <a:ext cx="1337222" cy="7889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Visual</a:t>
            </a:r>
          </a:p>
        </p:txBody>
      </p:sp>
      <p:pic>
        <p:nvPicPr>
          <p:cNvPr id="113687" name="Picture 23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9" r="20956"/>
          <a:stretch/>
        </p:blipFill>
        <p:spPr bwMode="auto">
          <a:xfrm>
            <a:off x="621506" y="4891656"/>
            <a:ext cx="1240632" cy="71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94" name="Picture 30" descr="http://thecityfix.com/files/2011/02/carsharingassoc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8" b="7307"/>
          <a:stretch/>
        </p:blipFill>
        <p:spPr bwMode="auto">
          <a:xfrm>
            <a:off x="701789" y="2098458"/>
            <a:ext cx="1074609" cy="7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9"/>
          <a:stretch/>
        </p:blipFill>
        <p:spPr bwMode="auto">
          <a:xfrm>
            <a:off x="618096" y="3045812"/>
            <a:ext cx="1241996" cy="69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3"/>
          <a:stretch/>
        </p:blipFill>
        <p:spPr bwMode="auto">
          <a:xfrm>
            <a:off x="619801" y="3967860"/>
            <a:ext cx="1238585" cy="71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0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6430343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8474" y="484094"/>
            <a:ext cx="8394006" cy="603026"/>
          </a:xfrm>
        </p:spPr>
        <p:txBody>
          <a:bodyPr/>
          <a:lstStyle/>
          <a:p>
            <a:r>
              <a:rPr lang="de-DE" sz="2800" dirty="0" smtClean="0"/>
              <a:t>Finanzierungsquellen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467545" y="1285751"/>
            <a:ext cx="5400598" cy="288032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/>
            <a:r>
              <a:rPr lang="de-DE" b="1" dirty="0">
                <a:solidFill>
                  <a:prstClr val="white"/>
                </a:solidFill>
              </a:rPr>
              <a:t>Finanzierungsquellen</a:t>
            </a:r>
          </a:p>
        </p:txBody>
      </p:sp>
      <p:grpSp>
        <p:nvGrpSpPr>
          <p:cNvPr id="25" name="Gruppieren 24"/>
          <p:cNvGrpSpPr>
            <a:grpSpLocks noChangeAspect="1"/>
          </p:cNvGrpSpPr>
          <p:nvPr/>
        </p:nvGrpSpPr>
        <p:grpSpPr>
          <a:xfrm>
            <a:off x="7886240" y="265183"/>
            <a:ext cx="954513" cy="649217"/>
            <a:chOff x="611991" y="1787195"/>
            <a:chExt cx="7848009" cy="3927805"/>
          </a:xfrm>
        </p:grpSpPr>
        <p:sp>
          <p:nvSpPr>
            <p:cNvPr id="29" name="Rechteck 28"/>
            <p:cNvSpPr/>
            <p:nvPr/>
          </p:nvSpPr>
          <p:spPr bwMode="auto">
            <a:xfrm>
              <a:off x="6228184" y="1787195"/>
              <a:ext cx="2231816" cy="18452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108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</p:txBody>
        </p:sp>
        <p:sp>
          <p:nvSpPr>
            <p:cNvPr id="30" name="Rechteck 29"/>
            <p:cNvSpPr/>
            <p:nvPr/>
          </p:nvSpPr>
          <p:spPr bwMode="auto">
            <a:xfrm>
              <a:off x="6228183" y="3780492"/>
              <a:ext cx="2231816" cy="1921932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108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Rechteck 30"/>
            <p:cNvSpPr/>
            <p:nvPr/>
          </p:nvSpPr>
          <p:spPr bwMode="auto">
            <a:xfrm>
              <a:off x="611992" y="1799771"/>
              <a:ext cx="2231816" cy="18452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108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</p:txBody>
        </p:sp>
        <p:sp>
          <p:nvSpPr>
            <p:cNvPr id="32" name="Rechteck 31"/>
            <p:cNvSpPr/>
            <p:nvPr/>
          </p:nvSpPr>
          <p:spPr bwMode="auto">
            <a:xfrm>
              <a:off x="3635896" y="3025260"/>
              <a:ext cx="1800200" cy="1446002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bg1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algn="ctr" defTabSz="457200"/>
              <a:endParaRPr lang="de-DE" sz="400" b="1" dirty="0">
                <a:solidFill>
                  <a:prstClr val="black"/>
                </a:solidFill>
              </a:endParaRPr>
            </a:p>
          </p:txBody>
        </p:sp>
        <p:sp>
          <p:nvSpPr>
            <p:cNvPr id="34" name="Rechteck 33"/>
            <p:cNvSpPr/>
            <p:nvPr/>
          </p:nvSpPr>
          <p:spPr bwMode="auto">
            <a:xfrm>
              <a:off x="611991" y="3793068"/>
              <a:ext cx="2231816" cy="19219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108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</p:txBody>
        </p:sp>
        <p:grpSp>
          <p:nvGrpSpPr>
            <p:cNvPr id="37" name="Gruppieren 36"/>
            <p:cNvGrpSpPr/>
            <p:nvPr/>
          </p:nvGrpSpPr>
          <p:grpSpPr>
            <a:xfrm>
              <a:off x="2951819" y="2606722"/>
              <a:ext cx="576066" cy="2251686"/>
              <a:chOff x="2905116" y="2606722"/>
              <a:chExt cx="576066" cy="2251686"/>
            </a:xfrm>
          </p:grpSpPr>
          <p:sp>
            <p:nvSpPr>
              <p:cNvPr id="43" name="Pfeil nach rechts 42"/>
              <p:cNvSpPr/>
              <p:nvPr/>
            </p:nvSpPr>
            <p:spPr bwMode="auto">
              <a:xfrm rot="12761672">
                <a:off x="2905118" y="2606722"/>
                <a:ext cx="576064" cy="395973"/>
              </a:xfrm>
              <a:prstGeom prst="rightArrow">
                <a:avLst/>
              </a:prstGeom>
              <a:solidFill>
                <a:schemeClr val="accent5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457200"/>
                <a:endParaRPr lang="de-DE" sz="3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Pfeil nach rechts 43"/>
              <p:cNvSpPr/>
              <p:nvPr/>
            </p:nvSpPr>
            <p:spPr bwMode="auto">
              <a:xfrm rot="8838328" flipV="1">
                <a:off x="2905116" y="4462435"/>
                <a:ext cx="576064" cy="395973"/>
              </a:xfrm>
              <a:prstGeom prst="rightArrow">
                <a:avLst/>
              </a:prstGeom>
              <a:solidFill>
                <a:schemeClr val="accent5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457200"/>
                <a:endParaRPr lang="de-DE" sz="3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uppieren 37"/>
            <p:cNvGrpSpPr/>
            <p:nvPr/>
          </p:nvGrpSpPr>
          <p:grpSpPr>
            <a:xfrm flipH="1">
              <a:off x="5544107" y="2606722"/>
              <a:ext cx="576066" cy="2251686"/>
              <a:chOff x="2905116" y="2606722"/>
              <a:chExt cx="576066" cy="2251686"/>
            </a:xfrm>
          </p:grpSpPr>
          <p:sp>
            <p:nvSpPr>
              <p:cNvPr id="41" name="Pfeil nach rechts 40"/>
              <p:cNvSpPr/>
              <p:nvPr/>
            </p:nvSpPr>
            <p:spPr bwMode="auto">
              <a:xfrm rot="12761672">
                <a:off x="2905118" y="2606722"/>
                <a:ext cx="576064" cy="395973"/>
              </a:xfrm>
              <a:prstGeom prst="rightArrow">
                <a:avLst/>
              </a:prstGeom>
              <a:solidFill>
                <a:schemeClr val="accent5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457200"/>
                <a:endParaRPr lang="de-DE" sz="3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Pfeil nach rechts 41"/>
              <p:cNvSpPr/>
              <p:nvPr/>
            </p:nvSpPr>
            <p:spPr bwMode="auto">
              <a:xfrm rot="8838328" flipV="1">
                <a:off x="2905116" y="4462435"/>
                <a:ext cx="576064" cy="395973"/>
              </a:xfrm>
              <a:prstGeom prst="rightArrow">
                <a:avLst/>
              </a:prstGeom>
              <a:solidFill>
                <a:schemeClr val="accent5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457200"/>
                <a:endParaRPr lang="de-DE" sz="3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4" name="Rechteck 63"/>
          <p:cNvSpPr/>
          <p:nvPr/>
        </p:nvSpPr>
        <p:spPr bwMode="auto">
          <a:xfrm>
            <a:off x="6372199" y="1285751"/>
            <a:ext cx="2232247" cy="288032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/>
            <a:r>
              <a:rPr lang="de-DE" b="1" dirty="0">
                <a:solidFill>
                  <a:prstClr val="white"/>
                </a:solidFill>
              </a:rPr>
              <a:t>Implikationen</a:t>
            </a:r>
          </a:p>
        </p:txBody>
      </p:sp>
      <p:sp>
        <p:nvSpPr>
          <p:cNvPr id="39" name="Rechteck 38"/>
          <p:cNvSpPr>
            <a:spLocks noChangeArrowheads="1"/>
          </p:cNvSpPr>
          <p:nvPr/>
        </p:nvSpPr>
        <p:spPr bwMode="auto">
          <a:xfrm>
            <a:off x="1979712" y="2060848"/>
            <a:ext cx="3816423" cy="788966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600" kern="0" dirty="0" smtClean="0">
                <a:solidFill>
                  <a:sysClr val="windowText" lastClr="000000"/>
                </a:solidFill>
              </a:rPr>
              <a:t>Stetig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sinkende </a:t>
            </a:r>
            <a:r>
              <a:rPr lang="de-DE" sz="1600" b="1" kern="0" dirty="0">
                <a:solidFill>
                  <a:sysClr val="windowText" lastClr="000000"/>
                </a:solidFill>
              </a:rPr>
              <a:t>Schülerzahlen</a:t>
            </a:r>
          </a:p>
        </p:txBody>
      </p:sp>
      <p:sp>
        <p:nvSpPr>
          <p:cNvPr id="46" name="Gleichschenkliges Dreieck 45"/>
          <p:cNvSpPr/>
          <p:nvPr/>
        </p:nvSpPr>
        <p:spPr bwMode="auto">
          <a:xfrm rot="5400000">
            <a:off x="5211637" y="3679154"/>
            <a:ext cx="1635714" cy="253363"/>
          </a:xfrm>
          <a:prstGeom prst="triangle">
            <a:avLst/>
          </a:prstGeom>
          <a:solidFill>
            <a:schemeClr val="accent5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5" name="Rechteck 64"/>
          <p:cNvSpPr/>
          <p:nvPr/>
        </p:nvSpPr>
        <p:spPr bwMode="auto">
          <a:xfrm>
            <a:off x="6372200" y="2060575"/>
            <a:ext cx="2148940" cy="3600672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144000" tIns="36000" rIns="0" bIns="36000" anchor="ctr"/>
          <a:lstStyle/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DE" sz="1600" kern="0" dirty="0" smtClean="0">
                <a:solidFill>
                  <a:sysClr val="windowText" lastClr="000000"/>
                </a:solidFill>
                <a:sym typeface="Wingdings" pitchFamily="2" charset="2"/>
              </a:rPr>
              <a:t>Notwendigkeit </a:t>
            </a:r>
            <a:r>
              <a:rPr lang="de-DE" sz="1600" b="1" kern="0" dirty="0" smtClean="0">
                <a:solidFill>
                  <a:sysClr val="windowText" lastClr="000000"/>
                </a:solidFill>
                <a:sym typeface="Wingdings" pitchFamily="2" charset="2"/>
              </a:rPr>
              <a:t>Einnahmeausfälle</a:t>
            </a:r>
            <a:r>
              <a:rPr lang="de-DE" sz="1600" kern="0" dirty="0" smtClean="0">
                <a:solidFill>
                  <a:sysClr val="windowText" lastClr="000000"/>
                </a:solidFill>
                <a:sym typeface="Wingdings" pitchFamily="2" charset="2"/>
              </a:rPr>
              <a:t> zu kompensieren</a:t>
            </a: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DE" sz="1600" kern="0" dirty="0" smtClean="0">
                <a:solidFill>
                  <a:sysClr val="windowText" lastClr="000000"/>
                </a:solidFill>
                <a:sym typeface="Wingdings" pitchFamily="2" charset="2"/>
              </a:rPr>
              <a:t>Potenzial für </a:t>
            </a:r>
            <a:r>
              <a:rPr lang="de-DE" sz="1600" b="1" kern="0" dirty="0" smtClean="0">
                <a:solidFill>
                  <a:sysClr val="windowText" lastClr="000000"/>
                </a:solidFill>
                <a:sym typeface="Wingdings" pitchFamily="2" charset="2"/>
              </a:rPr>
              <a:t>lineare Preiserhöhungen </a:t>
            </a:r>
            <a:r>
              <a:rPr lang="de-DE" sz="1600" kern="0" dirty="0" smtClean="0">
                <a:solidFill>
                  <a:sysClr val="windowText" lastClr="000000"/>
                </a:solidFill>
                <a:sym typeface="Wingdings" pitchFamily="2" charset="2"/>
              </a:rPr>
              <a:t>begrenzt</a:t>
            </a: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DE" sz="1600" kern="0" dirty="0" smtClean="0">
                <a:solidFill>
                  <a:sysClr val="windowText" lastClr="000000"/>
                </a:solidFill>
                <a:sym typeface="Wingdings" pitchFamily="2" charset="2"/>
              </a:rPr>
              <a:t>Das Leistungsangebot ist über das gesamte Verbundgebiet heterogen</a:t>
            </a: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endParaRPr lang="de-DE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570483" y="2060848"/>
            <a:ext cx="1337222" cy="7889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Visual</a:t>
            </a:r>
          </a:p>
        </p:txBody>
      </p:sp>
      <p:pic>
        <p:nvPicPr>
          <p:cNvPr id="114717" name="Picture 29" descr="http://www.dortmund.de/media/bilder_1/pool/___allgemein_pool/Schule_lb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" b="18783"/>
          <a:stretch/>
        </p:blipFill>
        <p:spPr bwMode="auto">
          <a:xfrm>
            <a:off x="606959" y="2097877"/>
            <a:ext cx="1264270" cy="7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hteck 34"/>
          <p:cNvSpPr>
            <a:spLocks noChangeArrowheads="1"/>
          </p:cNvSpPr>
          <p:nvPr/>
        </p:nvSpPr>
        <p:spPr bwMode="auto">
          <a:xfrm>
            <a:off x="1979712" y="4856601"/>
            <a:ext cx="3816423" cy="788966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600" b="1" kern="0" dirty="0" smtClean="0">
                <a:solidFill>
                  <a:sysClr val="windowText" lastClr="000000"/>
                </a:solidFill>
              </a:rPr>
              <a:t>Heterogene Kaufkraft 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im VRR-Gebiete und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Haushaltssituation der Kommune</a:t>
            </a:r>
            <a:endParaRPr lang="de-DE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47" name="Rechteck 46"/>
          <p:cNvSpPr>
            <a:spLocks noChangeArrowheads="1"/>
          </p:cNvSpPr>
          <p:nvPr/>
        </p:nvSpPr>
        <p:spPr bwMode="auto">
          <a:xfrm>
            <a:off x="1979712" y="3000074"/>
            <a:ext cx="3816423" cy="788966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600" kern="0" dirty="0" smtClean="0">
                <a:solidFill>
                  <a:sysClr val="windowText" lastClr="000000"/>
                </a:solidFill>
              </a:rPr>
              <a:t>Unterschiedliche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Zahlungsbereitschaften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, die nicht abgeschöpft werden</a:t>
            </a:r>
            <a:endParaRPr lang="de-DE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48" name="Rechteck 47"/>
          <p:cNvSpPr>
            <a:spLocks noChangeArrowheads="1"/>
          </p:cNvSpPr>
          <p:nvPr/>
        </p:nvSpPr>
        <p:spPr bwMode="auto">
          <a:xfrm>
            <a:off x="1979712" y="3933056"/>
            <a:ext cx="3816423" cy="788966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600" kern="0" dirty="0" smtClean="0">
                <a:solidFill>
                  <a:sysClr val="windowText" lastClr="000000"/>
                </a:solidFill>
              </a:rPr>
              <a:t>Unterschiedliche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Bereitschaft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, Preiserhöhungen zu akzeptieren</a:t>
            </a:r>
            <a:endParaRPr lang="de-DE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570482" y="3933056"/>
            <a:ext cx="1337222" cy="7889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Visual</a:t>
            </a:r>
          </a:p>
        </p:txBody>
      </p:sp>
      <p:sp>
        <p:nvSpPr>
          <p:cNvPr id="52" name="Rechteck 51"/>
          <p:cNvSpPr/>
          <p:nvPr/>
        </p:nvSpPr>
        <p:spPr bwMode="auto">
          <a:xfrm>
            <a:off x="570483" y="3000074"/>
            <a:ext cx="1337222" cy="7889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endParaRPr lang="de-DE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570483" y="4856601"/>
            <a:ext cx="1337222" cy="7889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Visual</a:t>
            </a:r>
          </a:p>
        </p:txBody>
      </p:sp>
      <p:pic>
        <p:nvPicPr>
          <p:cNvPr id="143404" name="Picture 44" descr="https://cdn1.iconfinder.com/data/icons/finance-money-and-currency-extras/512/10-512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37" y="3042401"/>
            <a:ext cx="730114" cy="7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6" name="Picture 46" descr="http://www.busmagazin.de/uploads/pics/04-paketer_02.jpg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97" y="4020032"/>
            <a:ext cx="931335" cy="6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8" name="Picture 48" descr="http://www.verio.eu/uploads/pics/estore_icon_einkaufswagen_07.jpg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8" b="17377"/>
          <a:stretch/>
        </p:blipFill>
        <p:spPr bwMode="auto">
          <a:xfrm>
            <a:off x="699034" y="4919111"/>
            <a:ext cx="1080120" cy="6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2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ichtungspfeil 44"/>
          <p:cNvSpPr/>
          <p:nvPr/>
        </p:nvSpPr>
        <p:spPr bwMode="auto">
          <a:xfrm flipH="1">
            <a:off x="1403648" y="1268413"/>
            <a:ext cx="7200798" cy="4599335"/>
          </a:xfrm>
          <a:prstGeom prst="homePlate">
            <a:avLst>
              <a:gd name="adj" fmla="val 12284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4" y="3090597"/>
            <a:ext cx="1828957" cy="95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4221790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1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8474" y="484094"/>
            <a:ext cx="8394006" cy="603026"/>
          </a:xfrm>
        </p:spPr>
        <p:txBody>
          <a:bodyPr/>
          <a:lstStyle/>
          <a:p>
            <a:r>
              <a:rPr lang="de-DE" sz="2800" dirty="0" smtClean="0"/>
              <a:t>Ziele und Maßnahmen für Marketing und Tarif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/>
              <a:t>13</a:t>
            </a:fld>
            <a:endParaRPr lang="de-DE" dirty="0"/>
          </a:p>
        </p:txBody>
      </p:sp>
      <p:sp>
        <p:nvSpPr>
          <p:cNvPr id="49" name="Rechteck 48"/>
          <p:cNvSpPr>
            <a:spLocks noChangeArrowheads="1"/>
          </p:cNvSpPr>
          <p:nvPr/>
        </p:nvSpPr>
        <p:spPr bwMode="auto">
          <a:xfrm>
            <a:off x="6012160" y="1772816"/>
            <a:ext cx="2448272" cy="575791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/>
          <a:p>
            <a:pPr marL="355600" lvl="0" indent="-355600" defTabSz="914400">
              <a:buClr>
                <a:schemeClr val="bg1"/>
              </a:buClr>
              <a:buFont typeface="Wingdings" pitchFamily="2" charset="2"/>
              <a:buChar char="§"/>
            </a:pPr>
            <a:r>
              <a:rPr lang="de-DE" sz="1400" b="1" kern="0" dirty="0" smtClean="0">
                <a:solidFill>
                  <a:sysClr val="windowText" lastClr="000000"/>
                </a:solidFill>
              </a:rPr>
              <a:t>Aufbau einer digitalen Marke</a:t>
            </a:r>
            <a:endParaRPr lang="de-DE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46" name="Rechteck 45"/>
          <p:cNvSpPr>
            <a:spLocks noChangeArrowheads="1"/>
          </p:cNvSpPr>
          <p:nvPr/>
        </p:nvSpPr>
        <p:spPr bwMode="auto">
          <a:xfrm>
            <a:off x="5004046" y="1772817"/>
            <a:ext cx="864097" cy="187197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72000" rIns="72000" rtlCol="0" anchor="ctr"/>
          <a:lstStyle/>
          <a:p>
            <a:pPr algn="ctr" defTabSz="914400"/>
            <a:r>
              <a:rPr lang="de-DE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Marketing</a:t>
            </a:r>
            <a:endParaRPr lang="de-DE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66" name="Rechteck 65"/>
          <p:cNvSpPr>
            <a:spLocks noChangeArrowheads="1"/>
          </p:cNvSpPr>
          <p:nvPr/>
        </p:nvSpPr>
        <p:spPr bwMode="auto">
          <a:xfrm>
            <a:off x="5004046" y="3716567"/>
            <a:ext cx="864097" cy="201642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72000" rIns="72000" rtlCol="0" anchor="ctr"/>
          <a:lstStyle/>
          <a:p>
            <a:pPr algn="ctr" defTabSz="914400"/>
            <a:r>
              <a:rPr lang="de-DE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Tarife</a:t>
            </a:r>
            <a:endParaRPr lang="de-DE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6054165" y="1916695"/>
            <a:ext cx="28710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buClr>
                <a:schemeClr val="bg1"/>
              </a:buClr>
            </a:pPr>
            <a:r>
              <a:rPr lang="de-DE" dirty="0" smtClean="0">
                <a:solidFill>
                  <a:schemeClr val="bg1"/>
                </a:solidFill>
              </a:rPr>
              <a:t>1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9" name="Rechteck 28"/>
          <p:cNvSpPr>
            <a:spLocks noChangeArrowheads="1"/>
          </p:cNvSpPr>
          <p:nvPr/>
        </p:nvSpPr>
        <p:spPr bwMode="auto">
          <a:xfrm>
            <a:off x="6012160" y="2421161"/>
            <a:ext cx="2448272" cy="575791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/>
          <a:p>
            <a:pPr marL="355600" lvl="0" indent="-355600" defTabSz="914400">
              <a:buClr>
                <a:schemeClr val="bg1"/>
              </a:buClr>
              <a:buFont typeface="Wingdings" pitchFamily="2" charset="2"/>
              <a:buChar char="§"/>
            </a:pPr>
            <a:r>
              <a:rPr lang="de-DE" sz="1400" b="1" kern="0" dirty="0" smtClean="0">
                <a:solidFill>
                  <a:sysClr val="windowText" lastClr="000000"/>
                </a:solidFill>
              </a:rPr>
              <a:t>Segmentspezifische Maßnahmen</a:t>
            </a:r>
            <a:endParaRPr lang="de-DE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6054165" y="2565040"/>
            <a:ext cx="28710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buClr>
                <a:schemeClr val="bg1"/>
              </a:buClr>
            </a:pPr>
            <a:r>
              <a:rPr lang="de-DE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" name="Rechteck 30"/>
          <p:cNvSpPr>
            <a:spLocks noChangeArrowheads="1"/>
          </p:cNvSpPr>
          <p:nvPr/>
        </p:nvSpPr>
        <p:spPr bwMode="auto">
          <a:xfrm>
            <a:off x="6012160" y="3069506"/>
            <a:ext cx="2448272" cy="575791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/>
          <a:p>
            <a:pPr marL="355600" lvl="0" indent="-355600" defTabSz="914400">
              <a:buClr>
                <a:schemeClr val="bg1"/>
              </a:buClr>
              <a:buFont typeface="Wingdings" pitchFamily="2" charset="2"/>
              <a:buChar char="§"/>
            </a:pPr>
            <a:r>
              <a:rPr lang="de-DE" sz="1400" b="1" kern="0" smtClean="0">
                <a:solidFill>
                  <a:sysClr val="windowText" lastClr="000000"/>
                </a:solidFill>
              </a:rPr>
              <a:t>Aufbau Kundenwissen</a:t>
            </a:r>
            <a:endParaRPr lang="de-DE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6054165" y="3213385"/>
            <a:ext cx="28710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buClr>
                <a:schemeClr val="bg1"/>
              </a:buClr>
            </a:pPr>
            <a:r>
              <a:rPr lang="de-DE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3" name="Rechteck 32"/>
          <p:cNvSpPr>
            <a:spLocks noChangeArrowheads="1"/>
          </p:cNvSpPr>
          <p:nvPr/>
        </p:nvSpPr>
        <p:spPr bwMode="auto">
          <a:xfrm>
            <a:off x="6012160" y="3716567"/>
            <a:ext cx="2448272" cy="648810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/>
          <a:p>
            <a:pPr marL="355600" lvl="0" indent="-355600" defTabSz="914400">
              <a:buClr>
                <a:schemeClr val="bg1"/>
              </a:buClr>
              <a:buFont typeface="Wingdings" pitchFamily="2" charset="2"/>
              <a:buChar char="§"/>
            </a:pPr>
            <a:r>
              <a:rPr lang="de-DE" sz="1400" b="1" kern="0" dirty="0">
                <a:solidFill>
                  <a:sysClr val="windowText" lastClr="000000"/>
                </a:solidFill>
              </a:rPr>
              <a:t>W</a:t>
            </a:r>
            <a:r>
              <a:rPr lang="de-DE" sz="1400" b="1" kern="0" dirty="0" smtClean="0">
                <a:solidFill>
                  <a:sysClr val="windowText" lastClr="000000"/>
                </a:solidFill>
              </a:rPr>
              <a:t>eiterentwicklung bestehende Tarife</a:t>
            </a:r>
            <a:endParaRPr lang="de-DE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6054165" y="3896956"/>
            <a:ext cx="28710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buClr>
                <a:schemeClr val="bg1"/>
              </a:buClr>
            </a:pPr>
            <a:r>
              <a:rPr lang="de-DE" dirty="0" smtClean="0">
                <a:solidFill>
                  <a:schemeClr val="bg1"/>
                </a:solidFill>
              </a:rPr>
              <a:t>1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5" name="Rechteck 34"/>
          <p:cNvSpPr>
            <a:spLocks noChangeArrowheads="1"/>
          </p:cNvSpPr>
          <p:nvPr/>
        </p:nvSpPr>
        <p:spPr bwMode="auto">
          <a:xfrm>
            <a:off x="6012160" y="5084719"/>
            <a:ext cx="2448272" cy="648810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/>
          <a:p>
            <a:pPr marL="355600" lvl="0" indent="-355600" defTabSz="914400">
              <a:buClr>
                <a:schemeClr val="bg1"/>
              </a:buClr>
              <a:buFont typeface="Wingdings" pitchFamily="2" charset="2"/>
              <a:buChar char="§"/>
            </a:pPr>
            <a:r>
              <a:rPr lang="de-DE" sz="1400" b="1" kern="0" dirty="0" smtClean="0">
                <a:solidFill>
                  <a:sysClr val="windowText" lastClr="000000"/>
                </a:solidFill>
              </a:rPr>
              <a:t>Verbindung aktueller und neuer Tarife</a:t>
            </a:r>
            <a:endParaRPr lang="de-DE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6054165" y="5265108"/>
            <a:ext cx="28710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buClr>
                <a:schemeClr val="bg1"/>
              </a:buClr>
            </a:pPr>
            <a:r>
              <a:rPr lang="de-DE" dirty="0" smtClean="0">
                <a:solidFill>
                  <a:schemeClr val="bg1"/>
                </a:solidFill>
              </a:rPr>
              <a:t>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6012160" y="4410134"/>
            <a:ext cx="2448272" cy="648810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/>
          <a:p>
            <a:pPr marL="355600" lvl="0" indent="-355600" defTabSz="914400">
              <a:buClr>
                <a:schemeClr val="bg1"/>
              </a:buClr>
              <a:buFont typeface="Wingdings" pitchFamily="2" charset="2"/>
              <a:buChar char="§"/>
            </a:pPr>
            <a:r>
              <a:rPr lang="de-DE" sz="1400" b="1" kern="0" dirty="0" smtClean="0">
                <a:solidFill>
                  <a:sysClr val="windowText" lastClr="000000"/>
                </a:solidFill>
              </a:rPr>
              <a:t>Entwicklung neuer Tarife</a:t>
            </a:r>
            <a:endParaRPr lang="de-DE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6063011" y="4590523"/>
            <a:ext cx="28710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buClr>
                <a:schemeClr val="bg1"/>
              </a:buClr>
            </a:pPr>
            <a:r>
              <a:rPr lang="de-DE" dirty="0" smtClean="0">
                <a:solidFill>
                  <a:schemeClr val="bg1"/>
                </a:solidFill>
              </a:rPr>
              <a:t>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2339752" y="1772816"/>
            <a:ext cx="2232248" cy="396017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/>
          <a:p>
            <a:pPr marL="179388" lvl="0" indent="-179388" defTabSz="914400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400" kern="0" dirty="0" smtClean="0">
                <a:solidFill>
                  <a:sysClr val="windowText" lastClr="000000"/>
                </a:solidFill>
              </a:rPr>
              <a:t>Ausbau des </a:t>
            </a:r>
            <a:r>
              <a:rPr lang="de-DE" sz="1400" b="1" kern="0" dirty="0" smtClean="0">
                <a:solidFill>
                  <a:sysClr val="windowText" lastClr="000000"/>
                </a:solidFill>
              </a:rPr>
              <a:t>nutzerfinanzierten Marktmodells</a:t>
            </a:r>
          </a:p>
          <a:p>
            <a:pPr marL="179388" lvl="0" indent="-179388" defTabSz="914400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400" kern="0" dirty="0" smtClean="0">
                <a:solidFill>
                  <a:sysClr val="windowText" lastClr="000000"/>
                </a:solidFill>
              </a:rPr>
              <a:t>Integration von </a:t>
            </a:r>
            <a:r>
              <a:rPr lang="de-DE" sz="1400" b="1" kern="0" dirty="0" smtClean="0">
                <a:solidFill>
                  <a:sysClr val="windowText" lastClr="000000"/>
                </a:solidFill>
              </a:rPr>
              <a:t>Information und Vertrieb</a:t>
            </a:r>
            <a:endParaRPr lang="de-DE" sz="1400" b="1" kern="0" dirty="0">
              <a:solidFill>
                <a:sysClr val="windowText" lastClr="000000"/>
              </a:solidFill>
            </a:endParaRPr>
          </a:p>
          <a:p>
            <a:pPr marL="179388" lvl="0" indent="-179388" defTabSz="914400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400" kern="0" dirty="0" smtClean="0">
                <a:solidFill>
                  <a:sysClr val="windowText" lastClr="000000"/>
                </a:solidFill>
              </a:rPr>
              <a:t>Vermarktungsfähigkeit von </a:t>
            </a:r>
            <a:r>
              <a:rPr lang="de-DE" sz="1400" b="1" kern="0" dirty="0" smtClean="0">
                <a:solidFill>
                  <a:sysClr val="windowText" lastClr="000000"/>
                </a:solidFill>
              </a:rPr>
              <a:t>Services</a:t>
            </a:r>
          </a:p>
          <a:p>
            <a:pPr marL="179388" lvl="0" indent="-179388" defTabSz="914400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400" b="1" kern="0" dirty="0" smtClean="0">
                <a:solidFill>
                  <a:sysClr val="windowText" lastClr="000000"/>
                </a:solidFill>
              </a:rPr>
              <a:t>Produktvermarktung </a:t>
            </a:r>
            <a:r>
              <a:rPr lang="de-DE" sz="1400" kern="0" dirty="0" smtClean="0">
                <a:solidFill>
                  <a:sysClr val="windowText" lastClr="000000"/>
                </a:solidFill>
              </a:rPr>
              <a:t>statt Preisvermarktung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2339752" y="1340768"/>
            <a:ext cx="2232248" cy="288032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r>
              <a:rPr lang="de-DE" b="1" smtClean="0">
                <a:solidFill>
                  <a:schemeClr val="bg1"/>
                </a:solidFill>
              </a:rPr>
              <a:t>Ziele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4994528" y="1340768"/>
            <a:ext cx="3465260" cy="288032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r>
              <a:rPr lang="de-DE" b="1" smtClean="0">
                <a:solidFill>
                  <a:schemeClr val="bg1"/>
                </a:solidFill>
              </a:rPr>
              <a:t>Maßnahmen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1" name="Gleichschenkliges Dreieck 10"/>
          <p:cNvSpPr/>
          <p:nvPr/>
        </p:nvSpPr>
        <p:spPr bwMode="auto">
          <a:xfrm rot="5400000">
            <a:off x="4167723" y="2583600"/>
            <a:ext cx="1202979" cy="250408"/>
          </a:xfrm>
          <a:prstGeom prst="triangle">
            <a:avLst/>
          </a:prstGeom>
          <a:solidFill>
            <a:srgbClr val="FFC0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/>
          <p:cNvSpPr/>
          <p:nvPr/>
        </p:nvSpPr>
        <p:spPr bwMode="auto">
          <a:xfrm rot="5400000">
            <a:off x="4167723" y="4599576"/>
            <a:ext cx="1202979" cy="250408"/>
          </a:xfrm>
          <a:prstGeom prst="triangle">
            <a:avLst/>
          </a:prstGeom>
          <a:solidFill>
            <a:srgbClr val="FFC0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4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4876326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9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266700" indent="-266700"/>
            <a:r>
              <a:rPr lang="de-DE" sz="2000" b="1" dirty="0" smtClean="0"/>
              <a:t>2. </a:t>
            </a:r>
            <a:r>
              <a:rPr lang="de-DE" sz="2000" b="1" dirty="0"/>
              <a:t>Strategie: 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Information, Vertrieb </a:t>
            </a:r>
            <a:r>
              <a:rPr lang="de-DE" sz="2000" b="1" dirty="0"/>
              <a:t>und Kommunikation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1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026430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8474" y="484094"/>
            <a:ext cx="8394006" cy="603026"/>
          </a:xfrm>
        </p:spPr>
        <p:txBody>
          <a:bodyPr/>
          <a:lstStyle/>
          <a:p>
            <a:r>
              <a:rPr lang="de-DE" dirty="0" smtClean="0"/>
              <a:t>Situation im VRR heute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/>
              <a:t>15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611561" y="1628800"/>
            <a:ext cx="1008112" cy="2640538"/>
            <a:chOff x="611561" y="2026196"/>
            <a:chExt cx="1008112" cy="2675190"/>
          </a:xfrm>
        </p:grpSpPr>
        <p:sp>
          <p:nvSpPr>
            <p:cNvPr id="16" name="Abgerundetes Rechteck 15"/>
            <p:cNvSpPr/>
            <p:nvPr/>
          </p:nvSpPr>
          <p:spPr bwMode="auto">
            <a:xfrm>
              <a:off x="611561" y="2026196"/>
              <a:ext cx="1008112" cy="39650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de-DE" sz="900" kern="0" dirty="0">
                  <a:solidFill>
                    <a:prstClr val="white"/>
                  </a:solidFill>
                  <a:latin typeface="Arial"/>
                  <a:cs typeface="Arial"/>
                  <a:sym typeface="Arial"/>
                  <a:rtl val="0"/>
                </a:rPr>
                <a:t>Information</a:t>
              </a: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663146" y="2586675"/>
              <a:ext cx="956527" cy="264339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de-DE" sz="900" kern="0" dirty="0">
                  <a:solidFill>
                    <a:prstClr val="white"/>
                  </a:solidFill>
                  <a:cs typeface="Arial"/>
                  <a:sym typeface="Arial"/>
                  <a:rtl val="0"/>
                </a:rPr>
                <a:t>EFA</a:t>
              </a: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663146" y="2930316"/>
              <a:ext cx="956527" cy="264339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de-DE" sz="900" kern="0" dirty="0">
                  <a:solidFill>
                    <a:prstClr val="white"/>
                  </a:solidFill>
                  <a:cs typeface="Arial"/>
                  <a:sym typeface="Arial"/>
                  <a:rtl val="0"/>
                </a:rPr>
                <a:t>Abfahrtsmonitor</a:t>
              </a: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663146" y="3273957"/>
              <a:ext cx="956527" cy="264339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de-DE" sz="900" kern="0" dirty="0">
                  <a:solidFill>
                    <a:prstClr val="white"/>
                  </a:solidFill>
                  <a:cs typeface="Arial"/>
                  <a:sym typeface="Arial"/>
                  <a:rtl val="0"/>
                </a:rPr>
                <a:t>DFI</a:t>
              </a: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663146" y="3617598"/>
              <a:ext cx="956527" cy="264339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de-DE" sz="900" kern="0" dirty="0">
                  <a:solidFill>
                    <a:prstClr val="white"/>
                  </a:solidFill>
                  <a:cs typeface="Arial"/>
                  <a:sym typeface="Arial"/>
                  <a:rtl val="0"/>
                </a:rPr>
                <a:t>Anzeiger</a:t>
              </a: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663146" y="3961239"/>
              <a:ext cx="956527" cy="264339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de-DE" sz="900" kern="0" dirty="0">
                  <a:solidFill>
                    <a:prstClr val="white"/>
                  </a:solidFill>
                  <a:cs typeface="Arial"/>
                  <a:sym typeface="Arial"/>
                  <a:rtl val="0"/>
                </a:rPr>
                <a:t>Infoboards</a:t>
              </a: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663146" y="4304878"/>
              <a:ext cx="956527" cy="39650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de-DE" sz="900" kern="0" dirty="0">
                  <a:solidFill>
                    <a:prstClr val="white"/>
                  </a:solidFill>
                  <a:cs typeface="Arial"/>
                  <a:sym typeface="Arial"/>
                  <a:rtl val="0"/>
                </a:rPr>
                <a:t>Zugziel-</a:t>
              </a:r>
            </a:p>
            <a:p>
              <a:pPr algn="ctr"/>
              <a:r>
                <a:rPr lang="de-DE" sz="900" kern="0" dirty="0" err="1">
                  <a:solidFill>
                    <a:prstClr val="white"/>
                  </a:solidFill>
                  <a:cs typeface="Arial"/>
                  <a:sym typeface="Arial"/>
                  <a:rtl val="0"/>
                </a:rPr>
                <a:t>anzeiger</a:t>
              </a:r>
              <a:endParaRPr lang="de-DE" sz="900" kern="0" dirty="0">
                <a:solidFill>
                  <a:prstClr val="white"/>
                </a:solidFill>
                <a:cs typeface="Arial"/>
                <a:sym typeface="Arial"/>
                <a:rtl val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4"/>
          <a:stretch/>
        </p:blipFill>
        <p:spPr bwMode="auto">
          <a:xfrm>
            <a:off x="1763689" y="1556792"/>
            <a:ext cx="6336704" cy="442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8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/>
          <p:cNvGrpSpPr/>
          <p:nvPr/>
        </p:nvGrpSpPr>
        <p:grpSpPr>
          <a:xfrm>
            <a:off x="5007586" y="4606714"/>
            <a:ext cx="2748364" cy="1486582"/>
            <a:chOff x="2987825" y="3789040"/>
            <a:chExt cx="2748364" cy="1486582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2987825" y="3789040"/>
              <a:ext cx="545536" cy="1211938"/>
              <a:chOff x="3203848" y="2298490"/>
              <a:chExt cx="360039" cy="1058502"/>
            </a:xfrm>
          </p:grpSpPr>
          <p:sp>
            <p:nvSpPr>
              <p:cNvPr id="28" name="Abgerundetes Rechteck 27"/>
              <p:cNvSpPr/>
              <p:nvPr/>
            </p:nvSpPr>
            <p:spPr bwMode="auto">
              <a:xfrm>
                <a:off x="3203848" y="2298490"/>
                <a:ext cx="360039" cy="12239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lang="de-DE" sz="300" kern="0" dirty="0">
                    <a:solidFill>
                      <a:prstClr val="white"/>
                    </a:solidFill>
                    <a:latin typeface="Arial"/>
                    <a:cs typeface="Arial"/>
                    <a:sym typeface="Arial"/>
                    <a:rtl val="0"/>
                  </a:rPr>
                  <a:t>Information</a:t>
                </a:r>
              </a:p>
            </p:txBody>
          </p:sp>
          <p:sp>
            <p:nvSpPr>
              <p:cNvPr id="29" name="Rechteck 28"/>
              <p:cNvSpPr/>
              <p:nvPr/>
            </p:nvSpPr>
            <p:spPr bwMode="auto">
              <a:xfrm>
                <a:off x="3203848" y="2484521"/>
                <a:ext cx="360037" cy="118060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lang="de-DE" sz="300" kern="0" dirty="0">
                    <a:solidFill>
                      <a:prstClr val="white"/>
                    </a:solidFill>
                    <a:cs typeface="Arial"/>
                    <a:sym typeface="Arial"/>
                    <a:rtl val="0"/>
                  </a:rPr>
                  <a:t>EFA</a:t>
                </a:r>
              </a:p>
            </p:txBody>
          </p:sp>
          <p:sp>
            <p:nvSpPr>
              <p:cNvPr id="30" name="Rechteck 29"/>
              <p:cNvSpPr/>
              <p:nvPr/>
            </p:nvSpPr>
            <p:spPr bwMode="auto">
              <a:xfrm>
                <a:off x="3203848" y="2637999"/>
                <a:ext cx="360037" cy="118060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lang="de-DE" sz="300" kern="0" dirty="0">
                    <a:solidFill>
                      <a:prstClr val="white"/>
                    </a:solidFill>
                    <a:cs typeface="Arial"/>
                    <a:sym typeface="Arial"/>
                    <a:rtl val="0"/>
                  </a:rPr>
                  <a:t>Abfahrtsmonitor</a:t>
                </a:r>
              </a:p>
            </p:txBody>
          </p:sp>
          <p:sp>
            <p:nvSpPr>
              <p:cNvPr id="31" name="Rechteck 30"/>
              <p:cNvSpPr/>
              <p:nvPr/>
            </p:nvSpPr>
            <p:spPr bwMode="auto">
              <a:xfrm>
                <a:off x="3203848" y="2791477"/>
                <a:ext cx="360037" cy="118060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lang="de-DE" sz="300" kern="0" dirty="0">
                    <a:solidFill>
                      <a:prstClr val="white"/>
                    </a:solidFill>
                    <a:cs typeface="Arial"/>
                    <a:sym typeface="Arial"/>
                    <a:rtl val="0"/>
                  </a:rPr>
                  <a:t>DFI</a:t>
                </a:r>
              </a:p>
            </p:txBody>
          </p:sp>
          <p:sp>
            <p:nvSpPr>
              <p:cNvPr id="32" name="Rechteck 31"/>
              <p:cNvSpPr/>
              <p:nvPr/>
            </p:nvSpPr>
            <p:spPr bwMode="auto">
              <a:xfrm>
                <a:off x="3203848" y="2944955"/>
                <a:ext cx="360037" cy="118060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lang="de-DE" sz="300" kern="0" dirty="0">
                    <a:solidFill>
                      <a:prstClr val="white"/>
                    </a:solidFill>
                    <a:cs typeface="Arial"/>
                    <a:sym typeface="Arial"/>
                    <a:rtl val="0"/>
                  </a:rPr>
                  <a:t>Anzeiger</a:t>
                </a:r>
              </a:p>
            </p:txBody>
          </p:sp>
          <p:sp>
            <p:nvSpPr>
              <p:cNvPr id="34" name="Rechteck 33"/>
              <p:cNvSpPr/>
              <p:nvPr/>
            </p:nvSpPr>
            <p:spPr bwMode="auto">
              <a:xfrm>
                <a:off x="3203848" y="3098433"/>
                <a:ext cx="360037" cy="118060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lang="de-DE" sz="300" kern="0" dirty="0">
                    <a:solidFill>
                      <a:prstClr val="white"/>
                    </a:solidFill>
                    <a:cs typeface="Arial"/>
                    <a:sym typeface="Arial"/>
                    <a:rtl val="0"/>
                  </a:rPr>
                  <a:t>Infoboards</a:t>
                </a:r>
              </a:p>
            </p:txBody>
          </p:sp>
          <p:sp>
            <p:nvSpPr>
              <p:cNvPr id="35" name="Rechteck 34"/>
              <p:cNvSpPr/>
              <p:nvPr/>
            </p:nvSpPr>
            <p:spPr bwMode="auto">
              <a:xfrm>
                <a:off x="3203848" y="3251910"/>
                <a:ext cx="360037" cy="10508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lang="de-DE" sz="300" kern="0" dirty="0" smtClean="0">
                    <a:solidFill>
                      <a:prstClr val="white"/>
                    </a:solidFill>
                    <a:cs typeface="Arial"/>
                    <a:sym typeface="Arial"/>
                    <a:rtl val="0"/>
                  </a:rPr>
                  <a:t>Zugzielanzeiger</a:t>
                </a:r>
                <a:endParaRPr lang="de-DE" sz="300" kern="0" dirty="0">
                  <a:solidFill>
                    <a:prstClr val="white"/>
                  </a:solidFill>
                  <a:cs typeface="Arial"/>
                  <a:sym typeface="Arial"/>
                  <a:rtl val="0"/>
                </a:endParaRPr>
              </a:p>
            </p:txBody>
          </p:sp>
        </p:grpSp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14"/>
            <a:stretch/>
          </p:blipFill>
          <p:spPr bwMode="auto">
            <a:xfrm>
              <a:off x="3605369" y="3789040"/>
              <a:ext cx="2130820" cy="1486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AutoShape 5" descr="http://bag-spnv.de/files/bagspnv/startseite/mitglieder/mitglieder/logo-vr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Titel 32"/>
          <p:cNvSpPr>
            <a:spLocks noGrp="1"/>
          </p:cNvSpPr>
          <p:nvPr>
            <p:ph type="title"/>
          </p:nvPr>
        </p:nvSpPr>
        <p:spPr>
          <a:xfrm>
            <a:off x="539552" y="1510829"/>
            <a:ext cx="7632848" cy="1820118"/>
          </a:xfrm>
        </p:spPr>
        <p:txBody>
          <a:bodyPr/>
          <a:lstStyle/>
          <a:p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Die Information zur Fahrt als zentraler Zugang rückt ins Zentrum.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98474" y="484094"/>
            <a:ext cx="8394006" cy="6030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tabLst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Darum eine neue Marke:</a:t>
            </a:r>
            <a:endParaRPr lang="de-DE" dirty="0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733326" y="2286830"/>
            <a:ext cx="3910682" cy="3518434"/>
          </a:xfrm>
          <a:prstGeom prst="rect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lIns="72000" tIns="72000" rIns="72000" bIns="72000" anchor="t"/>
          <a:lstStyle/>
          <a:p>
            <a:pPr marL="285750" indent="-285750">
              <a:spcBef>
                <a:spcPts val="600"/>
              </a:spcBef>
              <a:buClr>
                <a:srgbClr val="0A6E1E"/>
              </a:buClr>
              <a:buFont typeface="Wingdings" panose="05000000000000000000" pitchFamily="2" charset="2"/>
              <a:buChar char="§"/>
            </a:pPr>
            <a:r>
              <a:rPr lang="de-DE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Aufbau einer </a:t>
            </a:r>
            <a:r>
              <a:rPr lang="de-DE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starken, unverwechselbaren und differenzierbaren Marke</a:t>
            </a:r>
            <a:r>
              <a:rPr lang="de-DE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für die gebündelten Information-, Ticket- und Mehrwertdienste</a:t>
            </a:r>
          </a:p>
          <a:p>
            <a:pPr>
              <a:spcBef>
                <a:spcPts val="600"/>
              </a:spcBef>
              <a:buClr>
                <a:srgbClr val="0A6E1E"/>
              </a:buClr>
            </a:pPr>
            <a:endParaRPr lang="de-DE" sz="1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0A6E1E"/>
              </a:buClr>
              <a:buFont typeface="Wingdings" panose="05000000000000000000" pitchFamily="2" charset="2"/>
              <a:buChar char="§"/>
            </a:pPr>
            <a:r>
              <a:rPr lang="de-DE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Kunden erhalten eine </a:t>
            </a:r>
            <a:r>
              <a:rPr lang="de-DE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einheitliche Benutzeroberfläche</a:t>
            </a:r>
          </a:p>
          <a:p>
            <a:pPr marL="285750" indent="-285750">
              <a:spcBef>
                <a:spcPts val="600"/>
              </a:spcBef>
              <a:buClr>
                <a:srgbClr val="0A6E1E"/>
              </a:buClr>
              <a:buFont typeface="Wingdings" panose="05000000000000000000" pitchFamily="2" charset="2"/>
              <a:buChar char="§"/>
            </a:pPr>
            <a:endParaRPr lang="de-DE" sz="1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0A6E1E"/>
              </a:buClr>
              <a:buFont typeface="Wingdings" panose="05000000000000000000" pitchFamily="2" charset="2"/>
              <a:buChar char="§"/>
            </a:pPr>
            <a:r>
              <a:rPr lang="de-DE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Die neue Marke ist </a:t>
            </a:r>
            <a:r>
              <a:rPr lang="de-DE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kampagnenfähig</a:t>
            </a:r>
            <a:endParaRPr lang="de-DE" sz="20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rgbClr val="0A6E1E"/>
              </a:buClr>
            </a:pPr>
            <a:endParaRPr lang="de-DE" sz="1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0A6E1E"/>
              </a:buClr>
              <a:buFont typeface="Wingdings" panose="05000000000000000000" pitchFamily="2" charset="2"/>
              <a:buChar char="§"/>
            </a:pPr>
            <a:r>
              <a:rPr lang="de-DE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Absender bleiben die </a:t>
            </a:r>
            <a:r>
              <a:rPr lang="de-DE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Verkehrsunternehmen / der VRR</a:t>
            </a:r>
            <a:endParaRPr lang="de-DE" sz="20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de-DE" sz="20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indent="-177800">
              <a:spcBef>
                <a:spcPts val="600"/>
              </a:spcBef>
              <a:buFont typeface="Symbol" pitchFamily="18" charset="2"/>
              <a:buChar char="-"/>
            </a:pPr>
            <a:endParaRPr lang="de-DE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indent="-177800">
              <a:spcBef>
                <a:spcPts val="600"/>
              </a:spcBef>
              <a:buFont typeface="Symbol" pitchFamily="18" charset="2"/>
              <a:buChar char="-"/>
            </a:pPr>
            <a:endParaRPr lang="de-DE" sz="20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indent="-177800">
              <a:spcBef>
                <a:spcPts val="600"/>
              </a:spcBef>
              <a:buFont typeface="Symbol" pitchFamily="18" charset="2"/>
              <a:buChar char="-"/>
            </a:pPr>
            <a:endParaRPr lang="de-DE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indent="-177800">
              <a:spcBef>
                <a:spcPts val="600"/>
              </a:spcBef>
              <a:buFont typeface="Symbol" pitchFamily="18" charset="2"/>
              <a:buChar char="-"/>
            </a:pPr>
            <a:endParaRPr lang="de-DE" sz="20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indent="-177800">
              <a:spcBef>
                <a:spcPts val="600"/>
              </a:spcBef>
              <a:buFont typeface="Symbol" pitchFamily="18" charset="2"/>
              <a:buChar char="-"/>
            </a:pPr>
            <a:endParaRPr lang="de-DE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4905604" y="2053620"/>
            <a:ext cx="2952328" cy="4248286"/>
            <a:chOff x="2987824" y="1484784"/>
            <a:chExt cx="2664296" cy="4104456"/>
          </a:xfrm>
        </p:grpSpPr>
        <p:sp>
          <p:nvSpPr>
            <p:cNvPr id="21" name="Rechteck 20"/>
            <p:cNvSpPr/>
            <p:nvPr/>
          </p:nvSpPr>
          <p:spPr bwMode="auto">
            <a:xfrm>
              <a:off x="2987824" y="1484784"/>
              <a:ext cx="2664296" cy="4104456"/>
            </a:xfrm>
            <a:prstGeom prst="rect">
              <a:avLst/>
            </a:prstGeom>
            <a:solidFill>
              <a:srgbClr val="0A6E1E">
                <a:alpha val="34000"/>
              </a:srgb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3671900" y="1772816"/>
              <a:ext cx="1296144" cy="1224136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de-DE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Information</a:t>
              </a:r>
              <a:endPara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&amp;</a:t>
              </a:r>
            </a:p>
            <a:p>
              <a:pPr algn="ctr"/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Ticket</a:t>
              </a:r>
            </a:p>
            <a:p>
              <a:pPr algn="ctr"/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&amp;</a:t>
              </a:r>
            </a:p>
            <a:p>
              <a:pPr algn="ctr"/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Service</a:t>
              </a:r>
              <a:endPara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 bwMode="auto">
            <a:xfrm>
              <a:off x="3178654" y="318973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3325002" y="3338990"/>
              <a:ext cx="504056" cy="900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1347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2" r="4927" b="14508"/>
          <a:stretch>
            <a:fillRect/>
          </a:stretch>
        </p:blipFill>
        <p:spPr bwMode="auto">
          <a:xfrm>
            <a:off x="2824163" y="5759450"/>
            <a:ext cx="54165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el 1"/>
          <p:cNvSpPr>
            <a:spLocks noGrp="1"/>
          </p:cNvSpPr>
          <p:nvPr>
            <p:ph type="title"/>
          </p:nvPr>
        </p:nvSpPr>
        <p:spPr>
          <a:xfrm>
            <a:off x="460375" y="404813"/>
            <a:ext cx="8432800" cy="603250"/>
          </a:xfrm>
        </p:spPr>
        <p:txBody>
          <a:bodyPr/>
          <a:lstStyle/>
          <a:p>
            <a:r>
              <a:rPr lang="de-DE" altLang="de-DE" smtClean="0"/>
              <a:t>Zugang zum Kunden!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80975" y="6283325"/>
            <a:ext cx="503238" cy="404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5C6191E-F5AA-4CE4-84B5-778548307BD0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43013" name="AutoShape 2" descr="http://www.guenstig-tueren-kaufen.de/bilder/produkte/gross/Drueckergarnitur-Tuerdruecker-Tuergriff-Korfu-ER-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defRPr sz="20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9EB4F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9EB4F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43014" name="AutoShape 6" descr="http://www.tecnoline.de/images/wd28v2a_trds_72v2a-ar_1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defRPr sz="20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9EB4F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9EB4F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cxnSp>
        <p:nvCxnSpPr>
          <p:cNvPr id="2059" name="Gerade Verbindung 2058"/>
          <p:cNvCxnSpPr/>
          <p:nvPr/>
        </p:nvCxnSpPr>
        <p:spPr>
          <a:xfrm flipV="1">
            <a:off x="628650" y="1309688"/>
            <a:ext cx="7088188" cy="45989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1" name="Gerade Verbindung 2060"/>
          <p:cNvCxnSpPr/>
          <p:nvPr/>
        </p:nvCxnSpPr>
        <p:spPr>
          <a:xfrm>
            <a:off x="628650" y="5908675"/>
            <a:ext cx="31797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3" name="Gerade Verbindung 2062"/>
          <p:cNvCxnSpPr/>
          <p:nvPr/>
        </p:nvCxnSpPr>
        <p:spPr>
          <a:xfrm flipV="1">
            <a:off x="3808413" y="1282700"/>
            <a:ext cx="4437062" cy="46259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018" name="Gruppieren 56"/>
          <p:cNvGrpSpPr>
            <a:grpSpLocks/>
          </p:cNvGrpSpPr>
          <p:nvPr/>
        </p:nvGrpSpPr>
        <p:grpSpPr bwMode="auto">
          <a:xfrm>
            <a:off x="4187825" y="1335088"/>
            <a:ext cx="1344613" cy="2551112"/>
            <a:chOff x="755576" y="2492896"/>
            <a:chExt cx="2088232" cy="3960440"/>
          </a:xfrm>
        </p:grpSpPr>
        <p:sp>
          <p:nvSpPr>
            <p:cNvPr id="58" name="Rechteck 57"/>
            <p:cNvSpPr/>
            <p:nvPr/>
          </p:nvSpPr>
          <p:spPr bwMode="auto">
            <a:xfrm>
              <a:off x="755576" y="2492896"/>
              <a:ext cx="2088232" cy="39604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 dirty="0">
                <a:latin typeface="+mj-lt"/>
              </a:endParaRPr>
            </a:p>
          </p:txBody>
        </p:sp>
        <p:cxnSp>
          <p:nvCxnSpPr>
            <p:cNvPr id="59" name="Gerade Verbindung 58"/>
            <p:cNvCxnSpPr>
              <a:stCxn id="58" idx="0"/>
              <a:endCxn id="58" idx="2"/>
            </p:cNvCxnSpPr>
            <p:nvPr/>
          </p:nvCxnSpPr>
          <p:spPr>
            <a:xfrm>
              <a:off x="1800924" y="2492896"/>
              <a:ext cx="0" cy="39604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Ellipse 59"/>
            <p:cNvSpPr/>
            <p:nvPr/>
          </p:nvSpPr>
          <p:spPr bwMode="auto">
            <a:xfrm>
              <a:off x="1980903" y="4442309"/>
              <a:ext cx="71497" cy="714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latin typeface="+mj-lt"/>
              </a:endParaRPr>
            </a:p>
          </p:txBody>
        </p:sp>
        <p:sp>
          <p:nvSpPr>
            <p:cNvPr id="61" name="Rechteck 60"/>
            <p:cNvSpPr/>
            <p:nvPr/>
          </p:nvSpPr>
          <p:spPr bwMode="auto">
            <a:xfrm>
              <a:off x="1993229" y="4526102"/>
              <a:ext cx="44378" cy="1109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latin typeface="+mj-lt"/>
              </a:endParaRPr>
            </a:p>
          </p:txBody>
        </p:sp>
        <p:grpSp>
          <p:nvGrpSpPr>
            <p:cNvPr id="43036" name="Gruppieren 61"/>
            <p:cNvGrpSpPr>
              <a:grpSpLocks/>
            </p:cNvGrpSpPr>
            <p:nvPr/>
          </p:nvGrpSpPr>
          <p:grpSpPr bwMode="auto">
            <a:xfrm>
              <a:off x="1907704" y="4135228"/>
              <a:ext cx="576064" cy="288033"/>
              <a:chOff x="3995936" y="4581127"/>
              <a:chExt cx="576064" cy="288033"/>
            </a:xfrm>
          </p:grpSpPr>
          <p:sp>
            <p:nvSpPr>
              <p:cNvPr id="64" name="Ellipse 63"/>
              <p:cNvSpPr/>
              <p:nvPr/>
            </p:nvSpPr>
            <p:spPr bwMode="auto">
              <a:xfrm>
                <a:off x="3995172" y="4580147"/>
                <a:ext cx="288456" cy="2883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latin typeface="+mj-lt"/>
                </a:endParaRPr>
              </a:p>
            </p:txBody>
          </p:sp>
          <p:sp>
            <p:nvSpPr>
              <p:cNvPr id="65" name="Rechteck 64"/>
              <p:cNvSpPr/>
              <p:nvPr/>
            </p:nvSpPr>
            <p:spPr bwMode="auto">
              <a:xfrm>
                <a:off x="4066669" y="4688585"/>
                <a:ext cx="505416" cy="7147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latin typeface="+mj-lt"/>
                </a:endParaRPr>
              </a:p>
            </p:txBody>
          </p:sp>
        </p:grpSp>
        <p:sp>
          <p:nvSpPr>
            <p:cNvPr id="63" name="Rechteck 62"/>
            <p:cNvSpPr/>
            <p:nvPr/>
          </p:nvSpPr>
          <p:spPr bwMode="auto">
            <a:xfrm>
              <a:off x="1115531" y="2628442"/>
              <a:ext cx="1368322" cy="4411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Mehrwerte </a:t>
              </a:r>
            </a:p>
            <a:p>
              <a:pPr algn="ctr">
                <a:defRPr/>
              </a:pP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Kundenbindung</a:t>
              </a:r>
            </a:p>
          </p:txBody>
        </p:sp>
      </p:grpSp>
      <p:grpSp>
        <p:nvGrpSpPr>
          <p:cNvPr id="43019" name="Gruppieren 47"/>
          <p:cNvGrpSpPr>
            <a:grpSpLocks/>
          </p:cNvGrpSpPr>
          <p:nvPr/>
        </p:nvGrpSpPr>
        <p:grpSpPr bwMode="auto">
          <a:xfrm>
            <a:off x="2401888" y="1708150"/>
            <a:ext cx="1785937" cy="3387725"/>
            <a:chOff x="755576" y="2492896"/>
            <a:chExt cx="2088232" cy="3960440"/>
          </a:xfrm>
        </p:grpSpPr>
        <p:sp>
          <p:nvSpPr>
            <p:cNvPr id="49" name="Rechteck 48"/>
            <p:cNvSpPr/>
            <p:nvPr/>
          </p:nvSpPr>
          <p:spPr bwMode="auto">
            <a:xfrm>
              <a:off x="755576" y="2492896"/>
              <a:ext cx="2088232" cy="39604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 dirty="0">
                <a:latin typeface="+mj-lt"/>
              </a:endParaRPr>
            </a:p>
          </p:txBody>
        </p:sp>
        <p:cxnSp>
          <p:nvCxnSpPr>
            <p:cNvPr id="50" name="Gerade Verbindung 49"/>
            <p:cNvCxnSpPr>
              <a:stCxn id="49" idx="0"/>
              <a:endCxn id="49" idx="2"/>
            </p:cNvCxnSpPr>
            <p:nvPr/>
          </p:nvCxnSpPr>
          <p:spPr>
            <a:xfrm>
              <a:off x="1800620" y="2492896"/>
              <a:ext cx="0" cy="39604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e 50"/>
            <p:cNvSpPr/>
            <p:nvPr/>
          </p:nvSpPr>
          <p:spPr bwMode="auto">
            <a:xfrm>
              <a:off x="1978816" y="4441566"/>
              <a:ext cx="72393" cy="723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latin typeface="+mj-lt"/>
              </a:endParaRPr>
            </a:p>
          </p:txBody>
        </p:sp>
        <p:sp>
          <p:nvSpPr>
            <p:cNvPr id="52" name="Rechteck 51"/>
            <p:cNvSpPr/>
            <p:nvPr/>
          </p:nvSpPr>
          <p:spPr bwMode="auto">
            <a:xfrm>
              <a:off x="1993665" y="4525081"/>
              <a:ext cx="44549" cy="1113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latin typeface="+mj-lt"/>
              </a:endParaRPr>
            </a:p>
          </p:txBody>
        </p:sp>
        <p:grpSp>
          <p:nvGrpSpPr>
            <p:cNvPr id="43028" name="Gruppieren 52"/>
            <p:cNvGrpSpPr>
              <a:grpSpLocks/>
            </p:cNvGrpSpPr>
            <p:nvPr/>
          </p:nvGrpSpPr>
          <p:grpSpPr bwMode="auto">
            <a:xfrm>
              <a:off x="1907704" y="4135228"/>
              <a:ext cx="576064" cy="288033"/>
              <a:chOff x="3995936" y="4581127"/>
              <a:chExt cx="576064" cy="288033"/>
            </a:xfrm>
          </p:grpSpPr>
          <p:sp>
            <p:nvSpPr>
              <p:cNvPr id="55" name="Ellipse 54"/>
              <p:cNvSpPr/>
              <p:nvPr/>
            </p:nvSpPr>
            <p:spPr bwMode="auto">
              <a:xfrm>
                <a:off x="3996511" y="4581246"/>
                <a:ext cx="287713" cy="2876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latin typeface="+mj-lt"/>
                </a:endParaRPr>
              </a:p>
            </p:txBody>
          </p:sp>
          <p:sp>
            <p:nvSpPr>
              <p:cNvPr id="56" name="Rechteck 55"/>
              <p:cNvSpPr/>
              <p:nvPr/>
            </p:nvSpPr>
            <p:spPr bwMode="auto">
              <a:xfrm>
                <a:off x="4068904" y="4688887"/>
                <a:ext cx="503032" cy="7237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latin typeface="+mj-lt"/>
                </a:endParaRPr>
              </a:p>
            </p:txBody>
          </p:sp>
        </p:grpSp>
        <p:sp>
          <p:nvSpPr>
            <p:cNvPr id="54" name="Rechteck 53"/>
            <p:cNvSpPr/>
            <p:nvPr/>
          </p:nvSpPr>
          <p:spPr bwMode="auto">
            <a:xfrm>
              <a:off x="1115680" y="2628376"/>
              <a:ext cx="1368024" cy="2969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Tarif/ Kauf</a:t>
              </a:r>
            </a:p>
          </p:txBody>
        </p:sp>
      </p:grpSp>
      <p:grpSp>
        <p:nvGrpSpPr>
          <p:cNvPr id="2055" name="Gruppieren 2054"/>
          <p:cNvGrpSpPr/>
          <p:nvPr/>
        </p:nvGrpSpPr>
        <p:grpSpPr>
          <a:xfrm>
            <a:off x="628938" y="2270137"/>
            <a:ext cx="1921174" cy="3643605"/>
            <a:chOff x="755576" y="2492896"/>
            <a:chExt cx="2088232" cy="3960440"/>
          </a:xfrm>
          <a:solidFill>
            <a:srgbClr val="C00000"/>
          </a:solidFill>
        </p:grpSpPr>
        <p:sp>
          <p:nvSpPr>
            <p:cNvPr id="3" name="Rechteck 2"/>
            <p:cNvSpPr/>
            <p:nvPr/>
          </p:nvSpPr>
          <p:spPr bwMode="auto">
            <a:xfrm>
              <a:off x="755576" y="2492896"/>
              <a:ext cx="2088232" cy="3960440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 dirty="0">
                <a:latin typeface="+mj-lt"/>
              </a:endParaRPr>
            </a:p>
          </p:txBody>
        </p:sp>
        <p:cxnSp>
          <p:nvCxnSpPr>
            <p:cNvPr id="7" name="Gerade Verbindung 6"/>
            <p:cNvCxnSpPr>
              <a:stCxn id="3" idx="0"/>
              <a:endCxn id="3" idx="2"/>
            </p:cNvCxnSpPr>
            <p:nvPr/>
          </p:nvCxnSpPr>
          <p:spPr>
            <a:xfrm>
              <a:off x="1799692" y="2492896"/>
              <a:ext cx="0" cy="396044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 bwMode="auto">
            <a:xfrm>
              <a:off x="1979712" y="4441949"/>
              <a:ext cx="72008" cy="72008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latin typeface="+mj-lt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1992856" y="4525627"/>
              <a:ext cx="45719" cy="111001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latin typeface="+mj-lt"/>
              </a:endParaRPr>
            </a:p>
          </p:txBody>
        </p:sp>
        <p:grpSp>
          <p:nvGrpSpPr>
            <p:cNvPr id="2050" name="Gruppieren 2049"/>
            <p:cNvGrpSpPr/>
            <p:nvPr/>
          </p:nvGrpSpPr>
          <p:grpSpPr>
            <a:xfrm>
              <a:off x="1907704" y="4135228"/>
              <a:ext cx="576064" cy="288033"/>
              <a:chOff x="3995936" y="4581127"/>
              <a:chExt cx="576064" cy="288033"/>
            </a:xfrm>
            <a:grpFill/>
          </p:grpSpPr>
          <p:sp>
            <p:nvSpPr>
              <p:cNvPr id="25" name="Ellipse 24"/>
              <p:cNvSpPr/>
              <p:nvPr/>
            </p:nvSpPr>
            <p:spPr bwMode="auto">
              <a:xfrm>
                <a:off x="3995936" y="4581127"/>
                <a:ext cx="288032" cy="288033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latin typeface="+mj-lt"/>
                </a:endParaRPr>
              </a:p>
            </p:txBody>
          </p:sp>
          <p:sp>
            <p:nvSpPr>
              <p:cNvPr id="31" name="Rechteck 30"/>
              <p:cNvSpPr/>
              <p:nvPr/>
            </p:nvSpPr>
            <p:spPr bwMode="auto">
              <a:xfrm>
                <a:off x="4067944" y="4689139"/>
                <a:ext cx="504056" cy="72008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latin typeface="+mj-lt"/>
                </a:endParaRPr>
              </a:p>
            </p:txBody>
          </p:sp>
        </p:grpSp>
        <p:sp>
          <p:nvSpPr>
            <p:cNvPr id="2054" name="Rechteck 2053"/>
            <p:cNvSpPr/>
            <p:nvPr/>
          </p:nvSpPr>
          <p:spPr bwMode="auto">
            <a:xfrm>
              <a:off x="814956" y="2628271"/>
              <a:ext cx="1956737" cy="2966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2400" b="1" dirty="0">
                  <a:solidFill>
                    <a:schemeClr val="bg1"/>
                  </a:solidFill>
                  <a:latin typeface="+mj-lt"/>
                </a:rPr>
                <a:t>Information</a:t>
              </a:r>
            </a:p>
          </p:txBody>
        </p:sp>
      </p:grpSp>
      <p:cxnSp>
        <p:nvCxnSpPr>
          <p:cNvPr id="2065" name="Gerade Verbindung 2064"/>
          <p:cNvCxnSpPr/>
          <p:nvPr/>
        </p:nvCxnSpPr>
        <p:spPr>
          <a:xfrm flipV="1">
            <a:off x="7716838" y="1295400"/>
            <a:ext cx="528637" cy="142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22" name="Rechteck 2073"/>
          <p:cNvSpPr>
            <a:spLocks noChangeArrowheads="1"/>
          </p:cNvSpPr>
          <p:nvPr/>
        </p:nvSpPr>
        <p:spPr bwMode="auto">
          <a:xfrm>
            <a:off x="349250" y="1955800"/>
            <a:ext cx="2540000" cy="4216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defRPr sz="20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9EB4F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9EB4F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2071" name="Pfeil nach unten 2070"/>
          <p:cNvSpPr/>
          <p:nvPr/>
        </p:nvSpPr>
        <p:spPr bwMode="auto">
          <a:xfrm>
            <a:off x="1223963" y="1173163"/>
            <a:ext cx="730250" cy="1025525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511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7251021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266700" indent="-266700">
              <a:tabLst>
                <a:tab pos="266700" algn="l"/>
              </a:tabLst>
            </a:pPr>
            <a:r>
              <a:rPr lang="de-DE" sz="2000" b="1" dirty="0" smtClean="0"/>
              <a:t>3. Exkurs:</a:t>
            </a:r>
            <a:br>
              <a:rPr lang="de-DE" sz="2000" b="1" dirty="0" smtClean="0"/>
            </a:br>
            <a:r>
              <a:rPr lang="de-DE" sz="2000" b="1" dirty="0" err="1" smtClean="0"/>
              <a:t>Pricing</a:t>
            </a:r>
            <a:r>
              <a:rPr lang="de-DE" sz="2000" b="1" dirty="0" smtClean="0"/>
              <a:t>-Systematiken Branchenbenchmark</a:t>
            </a:r>
            <a:endParaRPr lang="de-DE" sz="20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65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8475" y="665734"/>
            <a:ext cx="7556313" cy="603026"/>
          </a:xfrm>
        </p:spPr>
        <p:txBody>
          <a:bodyPr/>
          <a:lstStyle/>
          <a:p>
            <a:r>
              <a:rPr lang="de-DE" dirty="0" smtClean="0"/>
              <a:t>Was machen andere Branchen?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/>
              <a:t>19</a:t>
            </a:fld>
            <a:endParaRPr lang="de-DE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5976" y="2204864"/>
            <a:ext cx="762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9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9780508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 bwMode="auto">
          <a:xfrm>
            <a:off x="458218" y="1637954"/>
            <a:ext cx="8165280" cy="423897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rtlCol="0" anchor="t"/>
          <a:lstStyle/>
          <a:p>
            <a:pPr>
              <a:spcAft>
                <a:spcPts val="600"/>
              </a:spcAft>
              <a:buClr>
                <a:schemeClr val="tx1"/>
              </a:buClr>
            </a:pPr>
            <a:endParaRPr lang="de-DE" sz="1600" dirty="0" smtClean="0"/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de-DE" sz="16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de-DE" sz="16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14" name="Inhaltsplatzhalter 5"/>
          <p:cNvSpPr>
            <a:spLocks noGrp="1"/>
          </p:cNvSpPr>
          <p:nvPr>
            <p:ph idx="1"/>
          </p:nvPr>
        </p:nvSpPr>
        <p:spPr>
          <a:xfrm>
            <a:off x="468314" y="1981201"/>
            <a:ext cx="8334375" cy="1676400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de-DE" b="1" dirty="0" smtClean="0"/>
              <a:t>Herausforderungen VRR 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de-DE" b="1" dirty="0" smtClean="0"/>
              <a:t>Strategie</a:t>
            </a:r>
            <a:r>
              <a:rPr lang="de-DE" b="1" dirty="0"/>
              <a:t>: </a:t>
            </a:r>
            <a:r>
              <a:rPr lang="de-DE" b="1" dirty="0" smtClean="0"/>
              <a:t>Information, Vertrieb </a:t>
            </a:r>
            <a:r>
              <a:rPr lang="de-DE" b="1" dirty="0"/>
              <a:t>und </a:t>
            </a:r>
            <a:r>
              <a:rPr lang="de-DE" b="1" dirty="0" smtClean="0"/>
              <a:t>Kommunikation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de-DE" b="1" dirty="0" smtClean="0"/>
              <a:t>Exkurs: </a:t>
            </a:r>
            <a:r>
              <a:rPr lang="de-DE" b="1" dirty="0" err="1" smtClean="0"/>
              <a:t>Pricingstrategie</a:t>
            </a:r>
            <a:r>
              <a:rPr lang="de-DE" b="1" dirty="0" smtClean="0"/>
              <a:t> Branchenbenchmark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de-DE" b="1" dirty="0" smtClean="0"/>
              <a:t>Strategie</a:t>
            </a:r>
            <a:r>
              <a:rPr lang="de-DE" b="1" dirty="0"/>
              <a:t>:  Produkt </a:t>
            </a:r>
            <a:r>
              <a:rPr lang="de-DE" b="1" dirty="0" smtClean="0"/>
              <a:t>und </a:t>
            </a:r>
            <a:r>
              <a:rPr lang="de-DE" b="1" dirty="0"/>
              <a:t>Tarife</a:t>
            </a:r>
            <a:endParaRPr lang="de-DE" b="1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de-DE" b="1" dirty="0" smtClean="0"/>
              <a:t>Kritische Erfolgsfaktoren</a:t>
            </a:r>
            <a:endParaRPr lang="de-DE" b="1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de-DE" b="1" dirty="0" smtClean="0"/>
              <a:t>Gesamtübersicht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32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 bwMode="auto">
          <a:xfrm>
            <a:off x="395536" y="898657"/>
            <a:ext cx="8424936" cy="1008112"/>
          </a:xfrm>
          <a:prstGeom prst="round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381" y="412086"/>
            <a:ext cx="7556313" cy="603026"/>
          </a:xfrm>
        </p:spPr>
        <p:txBody>
          <a:bodyPr/>
          <a:lstStyle/>
          <a:p>
            <a:r>
              <a:rPr lang="de-DE" sz="2800" dirty="0" smtClean="0"/>
              <a:t>Was können wir auf den ÖV übertragen?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2"/>
          </p:nvPr>
        </p:nvSpPr>
        <p:spPr>
          <a:xfrm>
            <a:off x="498474" y="981571"/>
            <a:ext cx="8249990" cy="33115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Schaufenster			´Parallelprodukte´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Flow				</a:t>
            </a:r>
            <a:r>
              <a:rPr lang="de-DE" sz="1600" dirty="0" smtClean="0"/>
              <a:t>Migrationspfade &amp; Kombinationsprodukte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Neukundenbonus			`Staubsauger´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Family &amp; </a:t>
            </a:r>
            <a:r>
              <a:rPr lang="de-DE" sz="1600" dirty="0" err="1" smtClean="0"/>
              <a:t>Friends</a:t>
            </a:r>
            <a:r>
              <a:rPr lang="de-DE" sz="1600" dirty="0" smtClean="0"/>
              <a:t>			Rabatt nach Zugehörigkeit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Preis nach POS			Was kostet eine Cola?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err="1" smtClean="0"/>
              <a:t>Preisdiffenrenzierung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smtClean="0"/>
              <a:t>nach Auslastung			Hotel, Flug, Fernverkehr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Preis nach Destination		Feste Taxipreise</a:t>
            </a: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Limitierung			Flatrate mit Kontingente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Aktivierung			Sie haben uns seit 4 Wochen nicht mehr genutzt?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err="1" smtClean="0"/>
              <a:t>Incentivierung</a:t>
            </a:r>
            <a:r>
              <a:rPr lang="de-DE" sz="1600" dirty="0" smtClean="0"/>
              <a:t>		</a:t>
            </a:r>
            <a:r>
              <a:rPr lang="de-DE" sz="1600" dirty="0"/>
              <a:t>	 Rabatt nach Nutzung</a:t>
            </a:r>
            <a:endParaRPr lang="de-DE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Künstliche Preise			</a:t>
            </a:r>
            <a:r>
              <a:rPr lang="de-DE" sz="1600" dirty="0" err="1" smtClean="0"/>
              <a:t>Anschussgebühr</a:t>
            </a:r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81206" y="6047327"/>
            <a:ext cx="503591" cy="406009"/>
          </a:xfrm>
        </p:spPr>
        <p:txBody>
          <a:bodyPr/>
          <a:lstStyle/>
          <a:p>
            <a:fld id="{106C6F0D-2764-ED47-B1CE-0604558E397C}" type="slidenum">
              <a:rPr lang="de-DE" smtClean="0"/>
              <a:t>20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9513" y="3448655"/>
            <a:ext cx="345980" cy="32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493" y="4183866"/>
            <a:ext cx="1057484" cy="23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2675" y="5628084"/>
            <a:ext cx="1138852" cy="24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2503" y="4644409"/>
            <a:ext cx="619196" cy="44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9532" y="3011147"/>
            <a:ext cx="394034" cy="39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44408" y="3613408"/>
            <a:ext cx="442849" cy="29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4567" y="2618266"/>
            <a:ext cx="772815" cy="22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92" y="541371"/>
            <a:ext cx="1492680" cy="9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9476435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indent="-457200"/>
            <a:r>
              <a:rPr lang="de-DE" sz="2000" b="1" dirty="0" smtClean="0"/>
              <a:t>4. </a:t>
            </a:r>
            <a:r>
              <a:rPr lang="de-DE" sz="2000" b="1" dirty="0"/>
              <a:t>Strategie: Produkt und Tarife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7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1305597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8474" y="484094"/>
            <a:ext cx="8394006" cy="576000"/>
          </a:xfrm>
        </p:spPr>
        <p:txBody>
          <a:bodyPr/>
          <a:lstStyle/>
          <a:p>
            <a:r>
              <a:rPr lang="de-DE" sz="2800" dirty="0" smtClean="0"/>
              <a:t>Leitende Prinzipien für unsere </a:t>
            </a:r>
            <a:r>
              <a:rPr lang="de-DE" sz="2800" dirty="0"/>
              <a:t>T</a:t>
            </a:r>
            <a:r>
              <a:rPr lang="de-DE" sz="2800" dirty="0" smtClean="0"/>
              <a:t>arifentwicklung im VRR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035300" y="4708996"/>
            <a:ext cx="5394608" cy="50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72000" bIns="72000" rtlCol="0" anchor="ctr"/>
          <a:lstStyle/>
          <a:p>
            <a:pPr>
              <a:lnSpc>
                <a:spcPct val="90000"/>
              </a:lnSpc>
            </a:pPr>
            <a:r>
              <a:rPr lang="de-DE" sz="1600" dirty="0" smtClean="0"/>
              <a:t>Unser neuer e-Tarif ist </a:t>
            </a:r>
            <a:r>
              <a:rPr lang="de-DE" sz="1600" b="1" dirty="0" smtClean="0"/>
              <a:t>effizient </a:t>
            </a:r>
            <a:r>
              <a:rPr lang="de-DE" sz="1600" dirty="0" smtClean="0"/>
              <a:t>und bietet auch Perspektiven zur Integration von alternativen Mobilitätsformen .</a:t>
            </a:r>
            <a:endParaRPr lang="de-DE" sz="1600" dirty="0"/>
          </a:p>
        </p:txBody>
      </p:sp>
      <p:sp>
        <p:nvSpPr>
          <p:cNvPr id="16" name="Rechteck 15"/>
          <p:cNvSpPr/>
          <p:nvPr/>
        </p:nvSpPr>
        <p:spPr bwMode="auto">
          <a:xfrm>
            <a:off x="3035300" y="3573016"/>
            <a:ext cx="5394608" cy="50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72000" bIns="72000" rtlCol="0" anchor="ctr"/>
          <a:lstStyle/>
          <a:p>
            <a:pPr>
              <a:lnSpc>
                <a:spcPct val="90000"/>
              </a:lnSpc>
            </a:pPr>
            <a:r>
              <a:rPr lang="de-DE" sz="1100" dirty="0"/>
              <a:t>Wir bieten </a:t>
            </a:r>
            <a:r>
              <a:rPr lang="de-DE" sz="1100" dirty="0" smtClean="0"/>
              <a:t>zur bisherigen Tarifsortiment einen e-Tarif zur passgenauen Verwendung mit dem Smartphone (Information &amp; Ticket) in einem intergierten Zugang zusätzlich an. </a:t>
            </a:r>
            <a:endParaRPr lang="de-DE" sz="1100" dirty="0"/>
          </a:p>
        </p:txBody>
      </p:sp>
      <p:sp>
        <p:nvSpPr>
          <p:cNvPr id="17" name="Rechteck 16"/>
          <p:cNvSpPr/>
          <p:nvPr/>
        </p:nvSpPr>
        <p:spPr bwMode="auto">
          <a:xfrm>
            <a:off x="3035300" y="4141158"/>
            <a:ext cx="5394608" cy="50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72000" bIns="72000" rtlCol="0" anchor="ctr"/>
          <a:lstStyle/>
          <a:p>
            <a:pPr>
              <a:lnSpc>
                <a:spcPct val="90000"/>
              </a:lnSpc>
            </a:pPr>
            <a:r>
              <a:rPr lang="de-DE" sz="1600" dirty="0"/>
              <a:t>Der Kunde bringt </a:t>
            </a:r>
            <a:r>
              <a:rPr lang="de-DE" sz="1600" b="1" dirty="0"/>
              <a:t>Start und Ziel </a:t>
            </a:r>
            <a:r>
              <a:rPr lang="de-DE" sz="1600" dirty="0"/>
              <a:t>mit, wir kümmern uns um den Rest.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3035300" y="2405002"/>
            <a:ext cx="5394608" cy="50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72000" bIns="72000" rtlCol="0" anchor="ctr"/>
          <a:lstStyle/>
          <a:p>
            <a:pPr>
              <a:lnSpc>
                <a:spcPct val="90000"/>
              </a:lnSpc>
            </a:pPr>
            <a:r>
              <a:rPr lang="de-DE" sz="1200" dirty="0" smtClean="0"/>
              <a:t>Die Gewinnung von neuen Kunden und die Steigerung der Nutzungshäufigkeit beim Gelegenheitskunden werden wir in der Tarifentwicklung noch stärker berücksichtigen. </a:t>
            </a:r>
            <a:endParaRPr lang="de-DE" sz="1200" dirty="0"/>
          </a:p>
        </p:txBody>
      </p:sp>
      <p:sp>
        <p:nvSpPr>
          <p:cNvPr id="15" name="Rechteck 14"/>
          <p:cNvSpPr/>
          <p:nvPr/>
        </p:nvSpPr>
        <p:spPr bwMode="auto">
          <a:xfrm>
            <a:off x="3035300" y="1268414"/>
            <a:ext cx="5394608" cy="50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72000" bIns="72000" rtlCol="0" anchor="ctr"/>
          <a:lstStyle/>
          <a:p>
            <a:pPr>
              <a:lnSpc>
                <a:spcPct val="90000"/>
              </a:lnSpc>
            </a:pPr>
            <a:r>
              <a:rPr lang="de-DE" sz="1600" dirty="0"/>
              <a:t>Das </a:t>
            </a:r>
            <a:r>
              <a:rPr lang="de-DE" sz="1600" b="1" dirty="0"/>
              <a:t>Abo</a:t>
            </a:r>
            <a:r>
              <a:rPr lang="de-DE" sz="1600" dirty="0"/>
              <a:t> ist und bleibt die wesentliche </a:t>
            </a:r>
            <a:r>
              <a:rPr lang="de-DE" sz="1600" b="1" dirty="0"/>
              <a:t>Ertragssäule</a:t>
            </a:r>
            <a:r>
              <a:rPr lang="de-DE" sz="1600" dirty="0"/>
              <a:t> im VRR. 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3035300" y="1836860"/>
            <a:ext cx="5394608" cy="50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72000" bIns="72000" rtlCol="0" anchor="ctr"/>
          <a:lstStyle/>
          <a:p>
            <a:pPr>
              <a:lnSpc>
                <a:spcPct val="90000"/>
              </a:lnSpc>
            </a:pPr>
            <a:r>
              <a:rPr lang="de-DE" sz="1600" dirty="0"/>
              <a:t>Tarifmaßnahmen </a:t>
            </a:r>
            <a:r>
              <a:rPr lang="de-DE" sz="1600" dirty="0" smtClean="0"/>
              <a:t>im aktuellen Tarif werden </a:t>
            </a:r>
            <a:r>
              <a:rPr lang="de-DE" sz="1600" dirty="0"/>
              <a:t>stärker </a:t>
            </a:r>
            <a:r>
              <a:rPr lang="de-DE" sz="1600" b="1" dirty="0"/>
              <a:t>strukturell und angebotsbezogen </a:t>
            </a:r>
            <a:r>
              <a:rPr lang="de-DE" sz="1600" dirty="0"/>
              <a:t>ausgerichtet. </a:t>
            </a:r>
          </a:p>
        </p:txBody>
      </p:sp>
      <p:sp>
        <p:nvSpPr>
          <p:cNvPr id="23" name="Rechteck 22"/>
          <p:cNvSpPr/>
          <p:nvPr/>
        </p:nvSpPr>
        <p:spPr bwMode="auto">
          <a:xfrm>
            <a:off x="3035300" y="2973145"/>
            <a:ext cx="5394608" cy="50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72000" bIns="72000" rtlCol="0" anchor="ctr"/>
          <a:lstStyle/>
          <a:p>
            <a:pPr>
              <a:lnSpc>
                <a:spcPct val="90000"/>
              </a:lnSpc>
            </a:pPr>
            <a:r>
              <a:rPr lang="de-DE" sz="1600" dirty="0"/>
              <a:t>Für Gelegenheitskunden muss der Tarif </a:t>
            </a:r>
            <a:r>
              <a:rPr lang="de-DE" sz="1600" b="1" dirty="0"/>
              <a:t>einfacher</a:t>
            </a:r>
            <a:r>
              <a:rPr lang="de-DE" sz="1600" dirty="0"/>
              <a:t> bzw. </a:t>
            </a:r>
            <a:r>
              <a:rPr lang="de-DE" sz="1600" b="1" dirty="0"/>
              <a:t>einfacher zugänglich </a:t>
            </a:r>
            <a:r>
              <a:rPr lang="de-DE" sz="1600" dirty="0"/>
              <a:t>werden. 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3035300" y="5277386"/>
            <a:ext cx="5394608" cy="5049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72000" bIns="72000" rtlCol="0" anchor="ctr"/>
          <a:lstStyle/>
          <a:p>
            <a:pPr>
              <a:lnSpc>
                <a:spcPct val="90000"/>
              </a:lnSpc>
            </a:pPr>
            <a:r>
              <a:rPr lang="de-DE" sz="1400" dirty="0" smtClean="0"/>
              <a:t>Unser neuer e-Tarif soll </a:t>
            </a:r>
            <a:r>
              <a:rPr lang="de-DE" sz="1400" b="1" dirty="0" smtClean="0"/>
              <a:t>nachhaltig</a:t>
            </a:r>
            <a:r>
              <a:rPr lang="de-DE" sz="1400" dirty="0" smtClean="0"/>
              <a:t> die Einnahmen sichern und wird sich mit den aktuellen Tarifsortiment evolutionär entwickeln.</a:t>
            </a:r>
            <a:endParaRPr lang="de-DE" sz="1400" dirty="0"/>
          </a:p>
        </p:txBody>
      </p:sp>
      <p:sp>
        <p:nvSpPr>
          <p:cNvPr id="19" name="Rechteck 18"/>
          <p:cNvSpPr/>
          <p:nvPr/>
        </p:nvSpPr>
        <p:spPr bwMode="auto">
          <a:xfrm>
            <a:off x="1952456" y="4708996"/>
            <a:ext cx="1012994" cy="5049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72000" bIns="72000" rtlCol="0" anchor="ctr"/>
          <a:lstStyle/>
          <a:p>
            <a:pPr algn="ctr"/>
            <a:r>
              <a:rPr lang="de-DE" sz="1600" dirty="0">
                <a:solidFill>
                  <a:schemeClr val="bg1">
                    <a:lumMod val="85000"/>
                  </a:schemeClr>
                </a:solidFill>
              </a:rPr>
              <a:t>Visual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1952456" y="3574909"/>
            <a:ext cx="1012994" cy="5049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72000" bIns="72000" rtlCol="0" anchor="ctr"/>
          <a:lstStyle/>
          <a:p>
            <a:pPr algn="ctr"/>
            <a:r>
              <a:rPr lang="de-DE" sz="1600" dirty="0">
                <a:solidFill>
                  <a:schemeClr val="bg1">
                    <a:lumMod val="85000"/>
                  </a:schemeClr>
                </a:solidFill>
              </a:rPr>
              <a:t>Visual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1952456" y="4141158"/>
            <a:ext cx="1012994" cy="5049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72000" bIns="72000" rtlCol="0" anchor="ctr"/>
          <a:lstStyle/>
          <a:p>
            <a:pPr algn="ctr"/>
            <a:r>
              <a:rPr lang="de-DE" sz="1600" dirty="0">
                <a:solidFill>
                  <a:schemeClr val="bg1">
                    <a:lumMod val="85000"/>
                  </a:schemeClr>
                </a:solidFill>
              </a:rPr>
              <a:t>Visual</a:t>
            </a:r>
          </a:p>
        </p:txBody>
      </p:sp>
      <p:sp>
        <p:nvSpPr>
          <p:cNvPr id="24" name="Rechteck 23"/>
          <p:cNvSpPr/>
          <p:nvPr/>
        </p:nvSpPr>
        <p:spPr bwMode="auto">
          <a:xfrm>
            <a:off x="1952456" y="2405002"/>
            <a:ext cx="1012994" cy="5049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72000" bIns="72000" rtlCol="0" anchor="ctr"/>
          <a:lstStyle/>
          <a:p>
            <a:pPr algn="ctr"/>
            <a:r>
              <a:rPr lang="de-DE" sz="1600" dirty="0">
                <a:solidFill>
                  <a:schemeClr val="bg1">
                    <a:lumMod val="85000"/>
                  </a:schemeClr>
                </a:solidFill>
              </a:rPr>
              <a:t>Visual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1952456" y="1268414"/>
            <a:ext cx="1012994" cy="5049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72000" bIns="72000" rtlCol="0" anchor="ctr"/>
          <a:lstStyle/>
          <a:p>
            <a:pPr algn="ctr"/>
            <a:r>
              <a:rPr lang="de-DE" sz="1600" dirty="0">
                <a:solidFill>
                  <a:schemeClr val="bg1">
                    <a:lumMod val="85000"/>
                  </a:schemeClr>
                </a:solidFill>
              </a:rPr>
              <a:t>Visual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1952456" y="1836860"/>
            <a:ext cx="1012994" cy="5049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72000" bIns="72000" rtlCol="0" anchor="ctr"/>
          <a:lstStyle/>
          <a:p>
            <a:pPr algn="ctr"/>
            <a:r>
              <a:rPr lang="de-DE" sz="1600" dirty="0">
                <a:solidFill>
                  <a:schemeClr val="bg1">
                    <a:lumMod val="85000"/>
                  </a:schemeClr>
                </a:solidFill>
              </a:rPr>
              <a:t>Visual</a:t>
            </a:r>
          </a:p>
        </p:txBody>
      </p:sp>
      <p:sp>
        <p:nvSpPr>
          <p:cNvPr id="29" name="Rechteck 28"/>
          <p:cNvSpPr/>
          <p:nvPr/>
        </p:nvSpPr>
        <p:spPr bwMode="auto">
          <a:xfrm>
            <a:off x="1952456" y="2973145"/>
            <a:ext cx="1012994" cy="5049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72000" bIns="72000" rtlCol="0" anchor="ctr"/>
          <a:lstStyle/>
          <a:p>
            <a:pPr algn="ctr"/>
            <a:r>
              <a:rPr lang="de-DE" sz="1600" dirty="0">
                <a:solidFill>
                  <a:schemeClr val="bg1">
                    <a:lumMod val="85000"/>
                  </a:schemeClr>
                </a:solidFill>
              </a:rPr>
              <a:t>Visual</a:t>
            </a:r>
          </a:p>
        </p:txBody>
      </p:sp>
      <p:sp>
        <p:nvSpPr>
          <p:cNvPr id="30" name="Rechteck 29"/>
          <p:cNvSpPr/>
          <p:nvPr/>
        </p:nvSpPr>
        <p:spPr bwMode="auto">
          <a:xfrm>
            <a:off x="1952456" y="5277386"/>
            <a:ext cx="1012994" cy="5049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72000" rIns="72000" bIns="72000" rtlCol="0" anchor="ctr"/>
          <a:lstStyle/>
          <a:p>
            <a:pPr algn="ctr"/>
            <a:r>
              <a:rPr lang="de-DE" sz="1600" dirty="0">
                <a:solidFill>
                  <a:schemeClr val="bg1">
                    <a:lumMod val="85000"/>
                  </a:schemeClr>
                </a:solidFill>
              </a:rPr>
              <a:t>Visual</a:t>
            </a:r>
          </a:p>
        </p:txBody>
      </p:sp>
      <p:sp>
        <p:nvSpPr>
          <p:cNvPr id="34" name="Rechteck 33"/>
          <p:cNvSpPr/>
          <p:nvPr/>
        </p:nvSpPr>
        <p:spPr bwMode="auto">
          <a:xfrm>
            <a:off x="1550755" y="1268414"/>
            <a:ext cx="361935" cy="5049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#1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1550755" y="1836860"/>
            <a:ext cx="361935" cy="5049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#2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1550755" y="2405002"/>
            <a:ext cx="361935" cy="5049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#3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1550755" y="2973145"/>
            <a:ext cx="361935" cy="5049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#4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1550755" y="3573016"/>
            <a:ext cx="361935" cy="5049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#5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1550755" y="4141462"/>
            <a:ext cx="361935" cy="5049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#6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1550755" y="4709604"/>
            <a:ext cx="361935" cy="5049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#7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1550755" y="5277747"/>
            <a:ext cx="361935" cy="5049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#8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1" name="Picture 84" descr="http://phxfan.com/wp-content/uploads/2012/03/finishLine-620x253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0100" y="1326567"/>
            <a:ext cx="777706" cy="3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9" descr="http://2.bp.blogspot.com/_qZtHm1_mc5o/TSlLnb2ZLuI/AAAAAAAAAKY/UaKbzi-Buaw/s1600/Folk%2Bin%2Btrain%2Btracks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1502" y="1895014"/>
            <a:ext cx="774902" cy="3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8" descr="http://www.visualphotos.com/photo/2x4266046/finger_touching_water_FAN2045920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0100" y="2463156"/>
            <a:ext cx="777706" cy="3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2" descr="http://www.londoncentreforpsychodrama.org/images/individual_therapy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0100" y="3031298"/>
            <a:ext cx="777706" cy="3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2" descr="http://internet-online-marketing.de/wp-content/uploads/fundament-der-website-promotion-280x185.jpg"/>
          <p:cNvPicPr>
            <a:picLocks noChangeAspect="1" noChangeArrowheads="1"/>
          </p:cNvPicPr>
          <p:nvPr/>
        </p:nvPicPr>
        <p:blipFill rotWithShape="1">
          <a:blip r:embed="rId1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0100" y="3633063"/>
            <a:ext cx="777706" cy="3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4" descr="http://www.kondorwessels.com/fileadmin/templates/_img/bg_teaser1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3048" y="4199312"/>
            <a:ext cx="791810" cy="3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8" descr="http://www.siemens.com/press/pool/de/pressebilder/2014/infrastructure-cities/mobility-logistics/072dpi/soicmol201410-02_072dpi.jp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9273" y="4767150"/>
            <a:ext cx="799362" cy="3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0" descr="http://www.fona.de/mediathek/foto/B_1_2_WIN_teaser.jpg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9273" y="5335540"/>
            <a:ext cx="799362" cy="3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65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 bwMode="auto">
          <a:xfrm>
            <a:off x="7523940" y="3460035"/>
            <a:ext cx="1368660" cy="11931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34" name="Trapezoid 33"/>
          <p:cNvSpPr/>
          <p:nvPr/>
        </p:nvSpPr>
        <p:spPr bwMode="auto">
          <a:xfrm rot="5400000">
            <a:off x="6496803" y="3427973"/>
            <a:ext cx="1746679" cy="1172653"/>
          </a:xfrm>
          <a:prstGeom prst="trapezoid">
            <a:avLst>
              <a:gd name="adj" fmla="val 47113"/>
            </a:avLst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rgbClr val="FFFFFF">
                  <a:alpha val="60000"/>
                </a:srgbClr>
              </a:gs>
            </a:gsLst>
            <a:lin ang="0" scaled="1"/>
            <a:tileRect/>
          </a:gra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27" name="Trapezoid 26"/>
          <p:cNvSpPr/>
          <p:nvPr/>
        </p:nvSpPr>
        <p:spPr bwMode="auto">
          <a:xfrm rot="5400000">
            <a:off x="1200797" y="881447"/>
            <a:ext cx="4691697" cy="6186304"/>
          </a:xfrm>
          <a:prstGeom prst="trapezoid">
            <a:avLst>
              <a:gd name="adj" fmla="val 31214"/>
            </a:avLst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rgbClr val="FFFFFF">
                  <a:alpha val="60000"/>
                </a:srgbClr>
              </a:gs>
            </a:gsLst>
            <a:lin ang="0" scaled="1"/>
            <a:tileRect/>
          </a:gra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1331549" y="4854520"/>
            <a:ext cx="1152149" cy="10228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Mittelfristige Marketingstrategie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4294967295"/>
          </p:nvPr>
        </p:nvSpPr>
        <p:spPr>
          <a:xfrm>
            <a:off x="498517" y="1087120"/>
            <a:ext cx="8151771" cy="3794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de-DE" dirty="0" smtClean="0">
                <a:solidFill>
                  <a:srgbClr val="489E00"/>
                </a:solidFill>
              </a:rPr>
              <a:t>Themen vernetzen sich</a:t>
            </a:r>
            <a:endParaRPr lang="de-DE" dirty="0">
              <a:solidFill>
                <a:srgbClr val="489E00"/>
              </a:solidFill>
            </a:endParaRPr>
          </a:p>
        </p:txBody>
      </p:sp>
      <p:sp>
        <p:nvSpPr>
          <p:cNvPr id="6" name="AutoShape 2" descr="http://www.vrr.de/imperia/md/images/tickets/230/fittosize_230_120_300f62c975473f84b7fb4fa4ea532910_t2000_230_1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83" y="5397645"/>
            <a:ext cx="708311" cy="36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375391" y="4797190"/>
            <a:ext cx="103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Aktueller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 Tarif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4" name="Gewinkelte Verbindung 13"/>
          <p:cNvCxnSpPr>
            <a:stCxn id="7" idx="3"/>
          </p:cNvCxnSpPr>
          <p:nvPr/>
        </p:nvCxnSpPr>
        <p:spPr>
          <a:xfrm flipV="1">
            <a:off x="2483698" y="4941212"/>
            <a:ext cx="1357357" cy="424718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 bwMode="auto">
          <a:xfrm>
            <a:off x="5641223" y="3454992"/>
            <a:ext cx="1368660" cy="11931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6" name="AutoShape 6" descr="http://architekturbuerobecker.de/wp-content/themes/BoxTwoWP/images/icons/share-icon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90" y="3645030"/>
            <a:ext cx="864120" cy="864120"/>
          </a:xfrm>
          <a:prstGeom prst="rect">
            <a:avLst/>
          </a:prstGeom>
        </p:spPr>
      </p:pic>
      <p:sp>
        <p:nvSpPr>
          <p:cNvPr id="18" name="AutoShape 9" descr="http://architekturbuerobecker.de/wp-content/themes/BoxTwoWP/images/icons/share-icon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29" name="Gewinkelte Verbindung 28"/>
          <p:cNvCxnSpPr/>
          <p:nvPr/>
        </p:nvCxnSpPr>
        <p:spPr>
          <a:xfrm flipV="1">
            <a:off x="3203810" y="4509150"/>
            <a:ext cx="1357356" cy="432060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/>
          <p:nvPr/>
        </p:nvCxnSpPr>
        <p:spPr>
          <a:xfrm flipV="1">
            <a:off x="3914064" y="4077863"/>
            <a:ext cx="1357356" cy="432060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3754427" y="5628699"/>
            <a:ext cx="1318951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Marktentwicklung</a:t>
            </a:r>
            <a:endParaRPr lang="de-DE" sz="1200" dirty="0"/>
          </a:p>
        </p:txBody>
      </p:sp>
      <p:sp>
        <p:nvSpPr>
          <p:cNvPr id="36" name="Textfeld 35"/>
          <p:cNvSpPr txBox="1"/>
          <p:nvPr/>
        </p:nvSpPr>
        <p:spPr>
          <a:xfrm>
            <a:off x="7885337" y="3672924"/>
            <a:ext cx="10072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Integrierte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400" b="1" dirty="0" smtClean="0">
                <a:solidFill>
                  <a:schemeClr val="bg1"/>
                </a:solidFill>
              </a:rPr>
              <a:t>Marketing-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400" b="1" dirty="0" err="1" smtClean="0">
                <a:solidFill>
                  <a:schemeClr val="bg1"/>
                </a:solidFill>
              </a:rPr>
              <a:t>strategie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3471667" y="5096271"/>
            <a:ext cx="6206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- linear</a:t>
            </a:r>
            <a:endParaRPr lang="de-DE" sz="1200" dirty="0"/>
          </a:p>
        </p:txBody>
      </p:sp>
      <p:sp>
        <p:nvSpPr>
          <p:cNvPr id="44" name="Rechteck 43"/>
          <p:cNvSpPr/>
          <p:nvPr/>
        </p:nvSpPr>
        <p:spPr>
          <a:xfrm>
            <a:off x="3851900" y="4865032"/>
            <a:ext cx="9094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- strukturell</a:t>
            </a:r>
            <a:endParaRPr lang="de-DE" sz="1200" dirty="0"/>
          </a:p>
        </p:txBody>
      </p:sp>
      <p:sp>
        <p:nvSpPr>
          <p:cNvPr id="45" name="Rechteck 44"/>
          <p:cNvSpPr/>
          <p:nvPr/>
        </p:nvSpPr>
        <p:spPr>
          <a:xfrm>
            <a:off x="4441111" y="4577108"/>
            <a:ext cx="13650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- angebotsbezogen</a:t>
            </a:r>
            <a:endParaRPr lang="de-DE" sz="1200" dirty="0"/>
          </a:p>
        </p:txBody>
      </p:sp>
      <p:sp>
        <p:nvSpPr>
          <p:cNvPr id="24" name="Foliennummernplatzhalter 1"/>
          <p:cNvSpPr txBox="1">
            <a:spLocks/>
          </p:cNvSpPr>
          <p:nvPr/>
        </p:nvSpPr>
        <p:spPr>
          <a:xfrm>
            <a:off x="395536" y="6286501"/>
            <a:ext cx="638175" cy="314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0" latinLnBrk="0" hangingPunct="0"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73DBDD2-4D2A-40D4-A655-588FA4F9F838}" type="slidenum">
              <a:rPr lang="de-DE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de-DE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/>
          <p:cNvGrpSpPr/>
          <p:nvPr/>
        </p:nvGrpSpPr>
        <p:grpSpPr>
          <a:xfrm>
            <a:off x="1644406" y="3356990"/>
            <a:ext cx="689932" cy="1022943"/>
            <a:chOff x="7088703" y="1397917"/>
            <a:chExt cx="689932" cy="1022943"/>
          </a:xfrm>
          <a:solidFill>
            <a:schemeClr val="bg2">
              <a:lumMod val="65000"/>
            </a:schemeClr>
          </a:solidFill>
        </p:grpSpPr>
        <p:sp>
          <p:nvSpPr>
            <p:cNvPr id="39" name="Textfeld 38"/>
            <p:cNvSpPr txBox="1"/>
            <p:nvPr/>
          </p:nvSpPr>
          <p:spPr>
            <a:xfrm>
              <a:off x="7088703" y="1397917"/>
              <a:ext cx="689932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Vertrieb</a:t>
              </a:r>
              <a:endParaRPr lang="de-DE" sz="1200" dirty="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7092350" y="1783811"/>
              <a:ext cx="684803" cy="21544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Information</a:t>
              </a:r>
              <a:endParaRPr lang="de-DE" sz="800" dirty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7092350" y="2143861"/>
              <a:ext cx="68628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/>
                <a:t>Service</a:t>
              </a:r>
              <a:endParaRPr lang="de-DE" sz="1200" dirty="0"/>
            </a:p>
          </p:txBody>
        </p:sp>
      </p:grpSp>
      <p:sp>
        <p:nvSpPr>
          <p:cNvPr id="35" name="Rechteck 34"/>
          <p:cNvSpPr/>
          <p:nvPr/>
        </p:nvSpPr>
        <p:spPr bwMode="auto">
          <a:xfrm>
            <a:off x="7523940" y="3460035"/>
            <a:ext cx="1368660" cy="11931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34" name="Trapezoid 33"/>
          <p:cNvSpPr/>
          <p:nvPr/>
        </p:nvSpPr>
        <p:spPr bwMode="auto">
          <a:xfrm rot="5400000">
            <a:off x="6496803" y="3427973"/>
            <a:ext cx="1746679" cy="1172653"/>
          </a:xfrm>
          <a:prstGeom prst="trapezoid">
            <a:avLst>
              <a:gd name="adj" fmla="val 47113"/>
            </a:avLst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rgbClr val="FFFFFF">
                  <a:alpha val="60000"/>
                </a:srgbClr>
              </a:gs>
            </a:gsLst>
            <a:lin ang="0" scaled="1"/>
            <a:tileRect/>
          </a:gra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27" name="Trapezoid 26"/>
          <p:cNvSpPr/>
          <p:nvPr/>
        </p:nvSpPr>
        <p:spPr bwMode="auto">
          <a:xfrm rot="5400000">
            <a:off x="1200797" y="881447"/>
            <a:ext cx="4691697" cy="6186304"/>
          </a:xfrm>
          <a:prstGeom prst="trapezoid">
            <a:avLst>
              <a:gd name="adj" fmla="val 31214"/>
            </a:avLst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rgbClr val="FFFFFF">
                  <a:alpha val="60000"/>
                </a:srgbClr>
              </a:gs>
            </a:gsLst>
            <a:lin ang="0" scaled="1"/>
            <a:tileRect/>
          </a:gra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1331549" y="4854520"/>
            <a:ext cx="1152149" cy="10228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Mittelfristige Marketingstrategie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4294967295"/>
          </p:nvPr>
        </p:nvSpPr>
        <p:spPr>
          <a:xfrm>
            <a:off x="498517" y="1087120"/>
            <a:ext cx="8151771" cy="3794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de-DE" dirty="0" smtClean="0">
                <a:solidFill>
                  <a:srgbClr val="489E00"/>
                </a:solidFill>
              </a:rPr>
              <a:t>Themen vernetzen sich</a:t>
            </a:r>
            <a:endParaRPr lang="de-DE" dirty="0">
              <a:solidFill>
                <a:srgbClr val="489E00"/>
              </a:solidFill>
            </a:endParaRPr>
          </a:p>
        </p:txBody>
      </p:sp>
      <p:sp>
        <p:nvSpPr>
          <p:cNvPr id="6" name="AutoShape 2" descr="http://www.vrr.de/imperia/md/images/tickets/230/fittosize_230_120_300f62c975473f84b7fb4fa4ea532910_t2000_230_1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83" y="5397645"/>
            <a:ext cx="708311" cy="36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375391" y="4797190"/>
            <a:ext cx="103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Aktueller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 Tarif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4" name="Gewinkelte Verbindung 13"/>
          <p:cNvCxnSpPr>
            <a:stCxn id="7" idx="3"/>
          </p:cNvCxnSpPr>
          <p:nvPr/>
        </p:nvCxnSpPr>
        <p:spPr>
          <a:xfrm flipV="1">
            <a:off x="2483698" y="4941212"/>
            <a:ext cx="1357357" cy="424718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 bwMode="auto">
          <a:xfrm>
            <a:off x="5641223" y="3454992"/>
            <a:ext cx="1368660" cy="11931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6" name="AutoShape 6" descr="http://architekturbuerobecker.de/wp-content/themes/BoxTwoWP/images/icons/share-icon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90" y="3645030"/>
            <a:ext cx="864120" cy="864120"/>
          </a:xfrm>
          <a:prstGeom prst="rect">
            <a:avLst/>
          </a:prstGeom>
        </p:spPr>
      </p:pic>
      <p:sp>
        <p:nvSpPr>
          <p:cNvPr id="18" name="AutoShape 9" descr="http://architekturbuerobecker.de/wp-content/themes/BoxTwoWP/images/icons/share-icon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5641223" y="3520524"/>
            <a:ext cx="12736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Kundenzugang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400" b="1" dirty="0" smtClean="0">
                <a:solidFill>
                  <a:schemeClr val="bg1"/>
                </a:solidFill>
              </a:rPr>
              <a:t/>
            </a:r>
            <a:br>
              <a:rPr lang="de-DE" sz="1400" b="1" dirty="0" smtClean="0">
                <a:solidFill>
                  <a:schemeClr val="bg1"/>
                </a:solidFill>
              </a:rPr>
            </a:br>
            <a:endParaRPr lang="de-DE" sz="1400" b="1" dirty="0">
              <a:solidFill>
                <a:schemeClr val="bg1"/>
              </a:solidFill>
            </a:endParaRPr>
          </a:p>
        </p:txBody>
      </p:sp>
      <p:cxnSp>
        <p:nvCxnSpPr>
          <p:cNvPr id="29" name="Gewinkelte Verbindung 28"/>
          <p:cNvCxnSpPr/>
          <p:nvPr/>
        </p:nvCxnSpPr>
        <p:spPr>
          <a:xfrm flipV="1">
            <a:off x="3203810" y="4509150"/>
            <a:ext cx="1357356" cy="432060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/>
          <p:nvPr/>
        </p:nvCxnSpPr>
        <p:spPr>
          <a:xfrm flipV="1">
            <a:off x="3914064" y="4077863"/>
            <a:ext cx="1357356" cy="432060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11450" y="2751305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Neue</a:t>
            </a:r>
            <a:b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Zielgruppen</a:t>
            </a:r>
            <a:endParaRPr lang="de-D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754427" y="5628699"/>
            <a:ext cx="1318951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Marktentwicklung</a:t>
            </a:r>
            <a:endParaRPr lang="de-DE" sz="1200" dirty="0"/>
          </a:p>
        </p:txBody>
      </p:sp>
      <p:sp>
        <p:nvSpPr>
          <p:cNvPr id="36" name="Textfeld 35"/>
          <p:cNvSpPr txBox="1"/>
          <p:nvPr/>
        </p:nvSpPr>
        <p:spPr>
          <a:xfrm>
            <a:off x="7885337" y="3672924"/>
            <a:ext cx="10072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Integrierte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400" b="1" dirty="0" smtClean="0">
                <a:solidFill>
                  <a:schemeClr val="bg1"/>
                </a:solidFill>
              </a:rPr>
              <a:t>Marketing-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400" b="1" dirty="0" err="1" smtClean="0">
                <a:solidFill>
                  <a:schemeClr val="bg1"/>
                </a:solidFill>
              </a:rPr>
              <a:t>strategie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689679" y="3467058"/>
            <a:ext cx="1008140" cy="720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3471667" y="5096271"/>
            <a:ext cx="6206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- linear</a:t>
            </a:r>
            <a:endParaRPr lang="de-DE" sz="1200" dirty="0"/>
          </a:p>
        </p:txBody>
      </p:sp>
      <p:sp>
        <p:nvSpPr>
          <p:cNvPr id="44" name="Rechteck 43"/>
          <p:cNvSpPr/>
          <p:nvPr/>
        </p:nvSpPr>
        <p:spPr>
          <a:xfrm>
            <a:off x="3851900" y="4865032"/>
            <a:ext cx="9094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- strukturell</a:t>
            </a:r>
            <a:endParaRPr lang="de-DE" sz="1200" dirty="0"/>
          </a:p>
        </p:txBody>
      </p:sp>
      <p:sp>
        <p:nvSpPr>
          <p:cNvPr id="45" name="Rechteck 44"/>
          <p:cNvSpPr/>
          <p:nvPr/>
        </p:nvSpPr>
        <p:spPr>
          <a:xfrm>
            <a:off x="4441111" y="4577108"/>
            <a:ext cx="13650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- angebotsbezogen</a:t>
            </a:r>
            <a:endParaRPr lang="de-DE" sz="1200" dirty="0"/>
          </a:p>
        </p:txBody>
      </p:sp>
      <p:sp>
        <p:nvSpPr>
          <p:cNvPr id="46" name="Textfeld 45"/>
          <p:cNvSpPr txBox="1"/>
          <p:nvPr/>
        </p:nvSpPr>
        <p:spPr>
          <a:xfrm>
            <a:off x="2468983" y="3615425"/>
            <a:ext cx="1113125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/>
              <a:t>Ausbau</a:t>
            </a:r>
            <a:br>
              <a:rPr lang="de-DE" sz="1200" b="1" dirty="0" smtClean="0"/>
            </a:br>
            <a:r>
              <a:rPr lang="de-DE" sz="1200" b="1" dirty="0" smtClean="0"/>
              <a:t>Kundenwissen</a:t>
            </a:r>
            <a:endParaRPr lang="de-DE" sz="1200" b="1" dirty="0"/>
          </a:p>
        </p:txBody>
      </p:sp>
      <p:sp>
        <p:nvSpPr>
          <p:cNvPr id="32" name="Pfeil nach rechts 31"/>
          <p:cNvSpPr/>
          <p:nvPr/>
        </p:nvSpPr>
        <p:spPr bwMode="auto">
          <a:xfrm>
            <a:off x="3654439" y="3789932"/>
            <a:ext cx="310342" cy="215148"/>
          </a:xfrm>
          <a:prstGeom prst="rightArrow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rgbClr val="FFFFFF">
                  <a:alpha val="60000"/>
                </a:srgbClr>
              </a:gs>
            </a:gsLst>
            <a:lin ang="0" scaled="1"/>
            <a:tileRect/>
          </a:gra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pic>
        <p:nvPicPr>
          <p:cNvPr id="51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1576" y="3825429"/>
            <a:ext cx="484346" cy="29834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2" name="Rechteck 41"/>
          <p:cNvSpPr/>
          <p:nvPr/>
        </p:nvSpPr>
        <p:spPr>
          <a:xfrm>
            <a:off x="889819" y="3433803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m4u</a:t>
            </a:r>
          </a:p>
        </p:txBody>
      </p:sp>
      <p:sp>
        <p:nvSpPr>
          <p:cNvPr id="37" name="Foliennummernplatzhalter 1"/>
          <p:cNvSpPr txBox="1">
            <a:spLocks/>
          </p:cNvSpPr>
          <p:nvPr/>
        </p:nvSpPr>
        <p:spPr>
          <a:xfrm>
            <a:off x="395536" y="6286501"/>
            <a:ext cx="638175" cy="314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0" latinLnBrk="0" hangingPunct="0"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73DBDD2-4D2A-40D4-A655-588FA4F9F838}" type="slidenum">
              <a:rPr lang="de-DE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de-DE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/>
          <p:cNvGrpSpPr/>
          <p:nvPr/>
        </p:nvGrpSpPr>
        <p:grpSpPr>
          <a:xfrm>
            <a:off x="1644406" y="3356990"/>
            <a:ext cx="689932" cy="1022943"/>
            <a:chOff x="7088703" y="1397917"/>
            <a:chExt cx="689932" cy="1022943"/>
          </a:xfrm>
          <a:solidFill>
            <a:schemeClr val="bg2">
              <a:lumMod val="65000"/>
            </a:schemeClr>
          </a:solidFill>
        </p:grpSpPr>
        <p:sp>
          <p:nvSpPr>
            <p:cNvPr id="39" name="Textfeld 38"/>
            <p:cNvSpPr txBox="1"/>
            <p:nvPr/>
          </p:nvSpPr>
          <p:spPr>
            <a:xfrm>
              <a:off x="7088703" y="1397917"/>
              <a:ext cx="689932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Vertrieb</a:t>
              </a:r>
              <a:endParaRPr lang="de-DE" sz="1200" dirty="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7092350" y="1783811"/>
              <a:ext cx="684803" cy="21544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Information</a:t>
              </a:r>
              <a:endParaRPr lang="de-DE" sz="800" dirty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7092350" y="2143861"/>
              <a:ext cx="68628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/>
                <a:t>Service</a:t>
              </a:r>
              <a:endParaRPr lang="de-DE" sz="1200" dirty="0"/>
            </a:p>
          </p:txBody>
        </p:sp>
      </p:grpSp>
      <p:sp>
        <p:nvSpPr>
          <p:cNvPr id="35" name="Rechteck 34"/>
          <p:cNvSpPr/>
          <p:nvPr/>
        </p:nvSpPr>
        <p:spPr bwMode="auto">
          <a:xfrm>
            <a:off x="7523940" y="3460035"/>
            <a:ext cx="1368660" cy="11931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34" name="Trapezoid 33"/>
          <p:cNvSpPr/>
          <p:nvPr/>
        </p:nvSpPr>
        <p:spPr bwMode="auto">
          <a:xfrm rot="5400000">
            <a:off x="6496803" y="3427973"/>
            <a:ext cx="1746679" cy="1172653"/>
          </a:xfrm>
          <a:prstGeom prst="trapezoid">
            <a:avLst>
              <a:gd name="adj" fmla="val 47113"/>
            </a:avLst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rgbClr val="FFFFFF">
                  <a:alpha val="60000"/>
                </a:srgbClr>
              </a:gs>
            </a:gsLst>
            <a:lin ang="0" scaled="1"/>
            <a:tileRect/>
          </a:gra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27" name="Trapezoid 26"/>
          <p:cNvSpPr/>
          <p:nvPr/>
        </p:nvSpPr>
        <p:spPr bwMode="auto">
          <a:xfrm rot="5400000">
            <a:off x="1200797" y="881447"/>
            <a:ext cx="4691697" cy="6186304"/>
          </a:xfrm>
          <a:prstGeom prst="trapezoid">
            <a:avLst>
              <a:gd name="adj" fmla="val 31214"/>
            </a:avLst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rgbClr val="FFFFFF">
                  <a:alpha val="60000"/>
                </a:srgbClr>
              </a:gs>
            </a:gsLst>
            <a:lin ang="0" scaled="1"/>
            <a:tileRect/>
          </a:gra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1331549" y="4854520"/>
            <a:ext cx="1152149" cy="10228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Mittelfristige Marketingstrategie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4294967295"/>
          </p:nvPr>
        </p:nvSpPr>
        <p:spPr>
          <a:xfrm>
            <a:off x="498517" y="1087120"/>
            <a:ext cx="8151771" cy="3794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de-DE" dirty="0" smtClean="0">
                <a:solidFill>
                  <a:srgbClr val="489E00"/>
                </a:solidFill>
              </a:rPr>
              <a:t>Themen vernetzen sich</a:t>
            </a:r>
            <a:endParaRPr lang="de-DE" dirty="0">
              <a:solidFill>
                <a:srgbClr val="489E00"/>
              </a:solidFill>
            </a:endParaRPr>
          </a:p>
        </p:txBody>
      </p:sp>
      <p:sp>
        <p:nvSpPr>
          <p:cNvPr id="6" name="AutoShape 2" descr="http://www.vrr.de/imperia/md/images/tickets/230/fittosize_230_120_300f62c975473f84b7fb4fa4ea532910_t2000_230_1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83" y="5397645"/>
            <a:ext cx="708311" cy="36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375391" y="4797190"/>
            <a:ext cx="103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Aktueller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 Tarif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123660" y="2132820"/>
            <a:ext cx="1008140" cy="720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235594" y="2060810"/>
            <a:ext cx="4085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E Tarif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2" name="Gewinkelte Verbindung 11"/>
          <p:cNvCxnSpPr>
            <a:stCxn id="10" idx="3"/>
          </p:cNvCxnSpPr>
          <p:nvPr/>
        </p:nvCxnSpPr>
        <p:spPr>
          <a:xfrm>
            <a:off x="3131800" y="2492870"/>
            <a:ext cx="1418510" cy="576080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winkelte Verbindung 13"/>
          <p:cNvCxnSpPr>
            <a:stCxn id="7" idx="3"/>
          </p:cNvCxnSpPr>
          <p:nvPr/>
        </p:nvCxnSpPr>
        <p:spPr>
          <a:xfrm flipV="1">
            <a:off x="2483698" y="4941212"/>
            <a:ext cx="1357357" cy="424718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 bwMode="auto">
          <a:xfrm>
            <a:off x="5641223" y="3454992"/>
            <a:ext cx="1368660" cy="11931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6" name="AutoShape 6" descr="http://architekturbuerobecker.de/wp-content/themes/BoxTwoWP/images/icons/share-icon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90" y="3645030"/>
            <a:ext cx="864120" cy="864120"/>
          </a:xfrm>
          <a:prstGeom prst="rect">
            <a:avLst/>
          </a:prstGeom>
        </p:spPr>
      </p:pic>
      <p:sp>
        <p:nvSpPr>
          <p:cNvPr id="18" name="AutoShape 9" descr="http://architekturbuerobecker.de/wp-content/themes/BoxTwoWP/images/icons/share-icon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5641223" y="3520524"/>
            <a:ext cx="12736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Kundenzugang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400" b="1" dirty="0" smtClean="0">
                <a:solidFill>
                  <a:schemeClr val="bg1"/>
                </a:solidFill>
              </a:rPr>
              <a:t/>
            </a:r>
            <a:br>
              <a:rPr lang="de-DE" sz="1400" b="1" dirty="0" smtClean="0">
                <a:solidFill>
                  <a:schemeClr val="bg1"/>
                </a:solidFill>
              </a:rPr>
            </a:br>
            <a:endParaRPr lang="de-DE" sz="1400" b="1" dirty="0">
              <a:solidFill>
                <a:schemeClr val="bg1"/>
              </a:solidFill>
            </a:endParaRPr>
          </a:p>
        </p:txBody>
      </p:sp>
      <p:cxnSp>
        <p:nvCxnSpPr>
          <p:cNvPr id="28" name="Gewinkelte Verbindung 27"/>
          <p:cNvCxnSpPr/>
          <p:nvPr/>
        </p:nvCxnSpPr>
        <p:spPr>
          <a:xfrm>
            <a:off x="3995920" y="3068950"/>
            <a:ext cx="1418510" cy="576080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/>
          <p:nvPr/>
        </p:nvCxnSpPr>
        <p:spPr>
          <a:xfrm flipV="1">
            <a:off x="3203810" y="4509150"/>
            <a:ext cx="1357356" cy="432060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/>
          <p:nvPr/>
        </p:nvCxnSpPr>
        <p:spPr>
          <a:xfrm flipV="1">
            <a:off x="3914064" y="4077863"/>
            <a:ext cx="1357356" cy="432060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864973" y="2140430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Neue</a:t>
            </a:r>
            <a:br>
              <a:rPr lang="de-DE" sz="1200" dirty="0" smtClean="0"/>
            </a:br>
            <a:r>
              <a:rPr lang="de-DE" sz="1200" dirty="0" smtClean="0"/>
              <a:t>Zielgruppen</a:t>
            </a:r>
            <a:endParaRPr lang="de-DE" sz="1200" dirty="0"/>
          </a:p>
        </p:txBody>
      </p:sp>
      <p:sp>
        <p:nvSpPr>
          <p:cNvPr id="33" name="Textfeld 32"/>
          <p:cNvSpPr txBox="1"/>
          <p:nvPr/>
        </p:nvSpPr>
        <p:spPr>
          <a:xfrm>
            <a:off x="5197319" y="5373270"/>
            <a:ext cx="1318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Marktentwicklung</a:t>
            </a:r>
            <a:endParaRPr lang="de-DE" sz="1200" dirty="0"/>
          </a:p>
        </p:txBody>
      </p:sp>
      <p:sp>
        <p:nvSpPr>
          <p:cNvPr id="36" name="Textfeld 35"/>
          <p:cNvSpPr txBox="1"/>
          <p:nvPr/>
        </p:nvSpPr>
        <p:spPr>
          <a:xfrm>
            <a:off x="7885337" y="3672924"/>
            <a:ext cx="10072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Integrierte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400" b="1" dirty="0" smtClean="0">
                <a:solidFill>
                  <a:schemeClr val="bg1"/>
                </a:solidFill>
              </a:rPr>
              <a:t>Marketing-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400" b="1" dirty="0" err="1" smtClean="0">
                <a:solidFill>
                  <a:schemeClr val="bg1"/>
                </a:solidFill>
              </a:rPr>
              <a:t>strategie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995920" y="1773943"/>
            <a:ext cx="922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Technologie-</a:t>
            </a:r>
            <a:br>
              <a:rPr lang="de-DE" sz="1050" dirty="0" smtClean="0"/>
            </a:br>
            <a:r>
              <a:rPr lang="de-DE" sz="1050" dirty="0" err="1" smtClean="0"/>
              <a:t>entwicklung</a:t>
            </a:r>
            <a:endParaRPr lang="de-DE" sz="1050" dirty="0"/>
          </a:p>
        </p:txBody>
      </p:sp>
      <p:sp>
        <p:nvSpPr>
          <p:cNvPr id="38" name="Rechteck 37"/>
          <p:cNvSpPr/>
          <p:nvPr/>
        </p:nvSpPr>
        <p:spPr bwMode="auto">
          <a:xfrm>
            <a:off x="689679" y="3467058"/>
            <a:ext cx="1008140" cy="720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3471667" y="5096271"/>
            <a:ext cx="6206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- linear</a:t>
            </a:r>
            <a:endParaRPr lang="de-DE" sz="1200" dirty="0"/>
          </a:p>
        </p:txBody>
      </p:sp>
      <p:sp>
        <p:nvSpPr>
          <p:cNvPr id="44" name="Rechteck 43"/>
          <p:cNvSpPr/>
          <p:nvPr/>
        </p:nvSpPr>
        <p:spPr>
          <a:xfrm>
            <a:off x="3851900" y="4865032"/>
            <a:ext cx="9094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- strukturell</a:t>
            </a:r>
            <a:endParaRPr lang="de-DE" sz="1200" dirty="0"/>
          </a:p>
        </p:txBody>
      </p:sp>
      <p:sp>
        <p:nvSpPr>
          <p:cNvPr id="45" name="Rechteck 44"/>
          <p:cNvSpPr/>
          <p:nvPr/>
        </p:nvSpPr>
        <p:spPr>
          <a:xfrm>
            <a:off x="4441111" y="4577108"/>
            <a:ext cx="13650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- angebotsbezogen</a:t>
            </a:r>
            <a:endParaRPr lang="de-DE" sz="1200" dirty="0"/>
          </a:p>
        </p:txBody>
      </p:sp>
      <p:sp>
        <p:nvSpPr>
          <p:cNvPr id="46" name="Textfeld 45"/>
          <p:cNvSpPr txBox="1"/>
          <p:nvPr/>
        </p:nvSpPr>
        <p:spPr>
          <a:xfrm>
            <a:off x="2468983" y="3615425"/>
            <a:ext cx="1113125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/>
              <a:t>Ausbau</a:t>
            </a:r>
            <a:br>
              <a:rPr lang="de-DE" sz="1200" b="1" dirty="0" smtClean="0"/>
            </a:br>
            <a:r>
              <a:rPr lang="de-DE" sz="1200" b="1" dirty="0" smtClean="0"/>
              <a:t>Kundenwissen</a:t>
            </a:r>
            <a:endParaRPr lang="de-DE" sz="1200" b="1" dirty="0"/>
          </a:p>
        </p:txBody>
      </p:sp>
      <p:sp>
        <p:nvSpPr>
          <p:cNvPr id="32" name="Pfeil nach rechts 31"/>
          <p:cNvSpPr/>
          <p:nvPr/>
        </p:nvSpPr>
        <p:spPr bwMode="auto">
          <a:xfrm>
            <a:off x="3654439" y="3789932"/>
            <a:ext cx="310342" cy="215148"/>
          </a:xfrm>
          <a:prstGeom prst="rightArrow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rgbClr val="FFFFFF">
                  <a:alpha val="60000"/>
                </a:srgbClr>
              </a:gs>
            </a:gsLst>
            <a:lin ang="0" scaled="1"/>
            <a:tileRect/>
          </a:gra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3917737" y="2652512"/>
            <a:ext cx="965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 smtClean="0"/>
              <a:t>- Smartphone</a:t>
            </a:r>
            <a:br>
              <a:rPr lang="de-DE" sz="1050" dirty="0" smtClean="0"/>
            </a:br>
            <a:r>
              <a:rPr lang="de-DE" sz="1050" dirty="0" smtClean="0"/>
              <a:t>   Tarif</a:t>
            </a:r>
            <a:endParaRPr lang="de-DE" sz="1050" dirty="0"/>
          </a:p>
        </p:txBody>
      </p:sp>
      <p:sp>
        <p:nvSpPr>
          <p:cNvPr id="49" name="Textfeld 48"/>
          <p:cNvSpPr txBox="1"/>
          <p:nvPr/>
        </p:nvSpPr>
        <p:spPr>
          <a:xfrm>
            <a:off x="5464847" y="2390189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Nutzer-</a:t>
            </a:r>
            <a:br>
              <a:rPr lang="de-DE" sz="1200" dirty="0" smtClean="0"/>
            </a:br>
            <a:r>
              <a:rPr lang="de-DE" sz="1200" dirty="0" err="1" smtClean="0"/>
              <a:t>medien</a:t>
            </a:r>
            <a:endParaRPr lang="de-DE" sz="1200" dirty="0"/>
          </a:p>
        </p:txBody>
      </p:sp>
      <p:sp>
        <p:nvSpPr>
          <p:cNvPr id="50" name="Rechteck 49"/>
          <p:cNvSpPr/>
          <p:nvPr/>
        </p:nvSpPr>
        <p:spPr>
          <a:xfrm>
            <a:off x="4752240" y="3127532"/>
            <a:ext cx="133402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 smtClean="0"/>
              <a:t>- Tarifkombinationen</a:t>
            </a:r>
            <a:endParaRPr lang="de-DE" sz="1050" dirty="0"/>
          </a:p>
        </p:txBody>
      </p:sp>
      <p:pic>
        <p:nvPicPr>
          <p:cNvPr id="51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1576" y="3825429"/>
            <a:ext cx="484346" cy="29834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2" name="Rechteck 41"/>
          <p:cNvSpPr/>
          <p:nvPr/>
        </p:nvSpPr>
        <p:spPr>
          <a:xfrm>
            <a:off x="889819" y="3433803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m4u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3491850" y="5744361"/>
            <a:ext cx="1035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Datenqualität</a:t>
            </a:r>
            <a:endParaRPr lang="de-DE" sz="1200" dirty="0"/>
          </a:p>
        </p:txBody>
      </p:sp>
      <p:sp>
        <p:nvSpPr>
          <p:cNvPr id="52" name="Foliennummernplatzhalter 1"/>
          <p:cNvSpPr txBox="1">
            <a:spLocks/>
          </p:cNvSpPr>
          <p:nvPr/>
        </p:nvSpPr>
        <p:spPr>
          <a:xfrm>
            <a:off x="395536" y="6286501"/>
            <a:ext cx="638175" cy="314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0" latinLnBrk="0" hangingPunct="0"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73DBDD2-4D2A-40D4-A655-588FA4F9F838}" type="slidenum">
              <a:rPr lang="de-DE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de-DE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3" name="Gruppieren 52"/>
          <p:cNvGrpSpPr/>
          <p:nvPr/>
        </p:nvGrpSpPr>
        <p:grpSpPr>
          <a:xfrm>
            <a:off x="2339143" y="2371262"/>
            <a:ext cx="577174" cy="463571"/>
            <a:chOff x="821174" y="4253674"/>
            <a:chExt cx="1409230" cy="1378800"/>
          </a:xfrm>
        </p:grpSpPr>
        <p:sp>
          <p:nvSpPr>
            <p:cNvPr id="54" name="Rechteck 53"/>
            <p:cNvSpPr>
              <a:spLocks noChangeArrowheads="1"/>
            </p:cNvSpPr>
            <p:nvPr/>
          </p:nvSpPr>
          <p:spPr bwMode="auto">
            <a:xfrm>
              <a:off x="821174" y="4253674"/>
              <a:ext cx="1409230" cy="1378800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52000" tIns="36000" rIns="0" bIns="36000" anchor="ctr"/>
            <a:lstStyle/>
            <a:p>
              <a:pPr lvl="0" defTabSz="914400"/>
              <a:endParaRPr lang="de-DE" sz="1600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5" name="Picture 136" descr="subway : Abstrakte Farb-U-Bahn-Plan nahtlose Hintergrun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649" y="4305934"/>
              <a:ext cx="1274281" cy="1274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172518" y="4549530"/>
              <a:ext cx="706542" cy="78708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801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8005976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8474" y="484094"/>
            <a:ext cx="8394006" cy="603026"/>
          </a:xfrm>
        </p:spPr>
        <p:txBody>
          <a:bodyPr/>
          <a:lstStyle/>
          <a:p>
            <a:r>
              <a:rPr lang="de-DE" sz="2800" dirty="0" smtClean="0"/>
              <a:t>Zwei elementare Bausteine der zukünftigen Tarifwelt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/>
              <a:t>26</a:t>
            </a:fld>
            <a:endParaRPr lang="de-DE" dirty="0"/>
          </a:p>
        </p:txBody>
      </p:sp>
      <p:sp>
        <p:nvSpPr>
          <p:cNvPr id="50" name="Rechteck 49"/>
          <p:cNvSpPr/>
          <p:nvPr/>
        </p:nvSpPr>
        <p:spPr bwMode="auto">
          <a:xfrm>
            <a:off x="611188" y="1285751"/>
            <a:ext cx="7848599" cy="288032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Tarifstrategie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9" name="Richtungspfeil 18"/>
          <p:cNvSpPr/>
          <p:nvPr/>
        </p:nvSpPr>
        <p:spPr bwMode="auto">
          <a:xfrm flipH="1">
            <a:off x="2124073" y="1628775"/>
            <a:ext cx="6335714" cy="2041754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3175" cap="flat" cmpd="sng" algn="ctr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1" name="Rechteck 60"/>
          <p:cNvSpPr>
            <a:spLocks noChangeArrowheads="1"/>
          </p:cNvSpPr>
          <p:nvPr/>
        </p:nvSpPr>
        <p:spPr bwMode="auto">
          <a:xfrm>
            <a:off x="611188" y="1628773"/>
            <a:ext cx="1368896" cy="204175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/>
          <a:p>
            <a:pPr lvl="0" defTabSz="914400"/>
            <a:r>
              <a:rPr lang="de-DE" kern="0" dirty="0" smtClean="0">
                <a:solidFill>
                  <a:schemeClr val="bg1"/>
                </a:solidFill>
              </a:rPr>
              <a:t>Bestehender Tarif</a:t>
            </a:r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33" name="Rechteck 32"/>
          <p:cNvSpPr>
            <a:spLocks noChangeArrowheads="1"/>
          </p:cNvSpPr>
          <p:nvPr/>
        </p:nvSpPr>
        <p:spPr bwMode="auto">
          <a:xfrm>
            <a:off x="2317377" y="2283746"/>
            <a:ext cx="1017205" cy="13062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lvl="0" algn="ctr" defTabSz="914400"/>
            <a:r>
              <a:rPr lang="de-DE" sz="4400" kern="0" dirty="0" smtClean="0">
                <a:solidFill>
                  <a:sysClr val="windowText" lastClr="000000"/>
                </a:solidFill>
              </a:rPr>
              <a:t>€</a:t>
            </a:r>
            <a:endParaRPr lang="de-DE" sz="4400" kern="0" dirty="0">
              <a:solidFill>
                <a:sysClr val="windowText" lastClr="000000"/>
              </a:solidFill>
            </a:endParaRPr>
          </a:p>
        </p:txBody>
      </p:sp>
      <p:sp>
        <p:nvSpPr>
          <p:cNvPr id="52" name="Rechteck 51"/>
          <p:cNvSpPr>
            <a:spLocks noChangeArrowheads="1"/>
          </p:cNvSpPr>
          <p:nvPr/>
        </p:nvSpPr>
        <p:spPr bwMode="auto">
          <a:xfrm>
            <a:off x="7204828" y="1710520"/>
            <a:ext cx="1017205" cy="18794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defTabSz="914400"/>
            <a:r>
              <a:rPr lang="de-DE" sz="7200" kern="0" dirty="0">
                <a:solidFill>
                  <a:sysClr val="windowText" lastClr="000000"/>
                </a:solidFill>
              </a:rPr>
              <a:t>€</a:t>
            </a:r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3334582" y="1710520"/>
            <a:ext cx="3870246" cy="573226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388265" y="2445975"/>
            <a:ext cx="380733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dirty="0" smtClean="0"/>
              <a:t>Entwicklung des aktuellen Tarifs als </a:t>
            </a:r>
            <a:r>
              <a:rPr lang="de-DE" b="1" dirty="0" smtClean="0"/>
              <a:t>wesentlicher Hebel </a:t>
            </a:r>
            <a:r>
              <a:rPr lang="de-DE" dirty="0" smtClean="0"/>
              <a:t>der zukünftigen Entwicklung</a:t>
            </a:r>
            <a:endParaRPr lang="de-DE" dirty="0"/>
          </a:p>
        </p:txBody>
      </p:sp>
      <p:sp>
        <p:nvSpPr>
          <p:cNvPr id="22" name="Richtungspfeil 21"/>
          <p:cNvSpPr/>
          <p:nvPr/>
        </p:nvSpPr>
        <p:spPr bwMode="auto">
          <a:xfrm flipH="1">
            <a:off x="2124073" y="3835170"/>
            <a:ext cx="6335714" cy="106101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3175" cap="flat" cmpd="sng" algn="ctr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Rechteck 22"/>
          <p:cNvSpPr>
            <a:spLocks noChangeArrowheads="1"/>
          </p:cNvSpPr>
          <p:nvPr/>
        </p:nvSpPr>
        <p:spPr bwMode="auto">
          <a:xfrm>
            <a:off x="611188" y="3835168"/>
            <a:ext cx="1368896" cy="1061018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/>
          <a:p>
            <a:pPr lvl="0" defTabSz="914400"/>
            <a:r>
              <a:rPr lang="de-DE" kern="0" dirty="0" smtClean="0">
                <a:solidFill>
                  <a:schemeClr val="bg1"/>
                </a:solidFill>
              </a:rPr>
              <a:t>e-Tarif</a:t>
            </a:r>
            <a:endParaRPr lang="de-DE" kern="0" dirty="0">
              <a:solidFill>
                <a:schemeClr val="bg1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2459809" y="4573072"/>
            <a:ext cx="5547962" cy="220813"/>
            <a:chOff x="3065836" y="4573550"/>
            <a:chExt cx="4545597" cy="554639"/>
          </a:xfrm>
        </p:grpSpPr>
        <p:sp>
          <p:nvSpPr>
            <p:cNvPr id="57" name="Rechteck 56"/>
            <p:cNvSpPr>
              <a:spLocks noChangeArrowheads="1"/>
            </p:cNvSpPr>
            <p:nvPr/>
          </p:nvSpPr>
          <p:spPr bwMode="auto">
            <a:xfrm>
              <a:off x="3065836" y="4997026"/>
              <a:ext cx="1017205" cy="13116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anchor="ctr"/>
            <a:lstStyle/>
            <a:p>
              <a:pPr algn="ctr" defTabSz="914400"/>
              <a:r>
                <a:rPr lang="de-DE" sz="1050" kern="0" dirty="0">
                  <a:solidFill>
                    <a:sysClr val="windowText" lastClr="000000"/>
                  </a:solidFill>
                </a:rPr>
                <a:t>€</a:t>
              </a:r>
            </a:p>
          </p:txBody>
        </p:sp>
        <p:sp>
          <p:nvSpPr>
            <p:cNvPr id="58" name="Rechteck 57"/>
            <p:cNvSpPr>
              <a:spLocks noChangeArrowheads="1"/>
            </p:cNvSpPr>
            <p:nvPr/>
          </p:nvSpPr>
          <p:spPr bwMode="auto">
            <a:xfrm>
              <a:off x="6594228" y="4573550"/>
              <a:ext cx="1017205" cy="55463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anchor="ctr"/>
            <a:lstStyle/>
            <a:p>
              <a:pPr algn="ctr" defTabSz="914400"/>
              <a:r>
                <a:rPr lang="de-DE" sz="1400" kern="0" dirty="0">
                  <a:solidFill>
                    <a:sysClr val="windowText" lastClr="000000"/>
                  </a:solidFill>
                </a:rPr>
                <a:t>€</a:t>
              </a:r>
            </a:p>
          </p:txBody>
        </p:sp>
        <p:sp>
          <p:nvSpPr>
            <p:cNvPr id="59" name="Rechteck 58"/>
            <p:cNvSpPr>
              <a:spLocks noChangeArrowheads="1"/>
            </p:cNvSpPr>
            <p:nvPr/>
          </p:nvSpPr>
          <p:spPr bwMode="auto">
            <a:xfrm>
              <a:off x="4217964" y="4850869"/>
              <a:ext cx="1017205" cy="2773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anchor="ctr"/>
            <a:lstStyle/>
            <a:p>
              <a:pPr algn="ctr" defTabSz="914400"/>
              <a:r>
                <a:rPr lang="de-DE" sz="1100" kern="0" dirty="0">
                  <a:solidFill>
                    <a:sysClr val="windowText" lastClr="000000"/>
                  </a:solidFill>
                </a:rPr>
                <a:t>€</a:t>
              </a:r>
            </a:p>
          </p:txBody>
        </p:sp>
        <p:sp>
          <p:nvSpPr>
            <p:cNvPr id="60" name="Rechteck 59"/>
            <p:cNvSpPr>
              <a:spLocks noChangeArrowheads="1"/>
            </p:cNvSpPr>
            <p:nvPr/>
          </p:nvSpPr>
          <p:spPr bwMode="auto">
            <a:xfrm>
              <a:off x="5379185" y="4739034"/>
              <a:ext cx="1017205" cy="38915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anchor="ctr"/>
            <a:lstStyle/>
            <a:p>
              <a:pPr algn="ctr" defTabSz="914400"/>
              <a:r>
                <a:rPr lang="de-DE" sz="1200" kern="0" dirty="0">
                  <a:solidFill>
                    <a:sysClr val="windowText" lastClr="000000"/>
                  </a:solidFill>
                </a:rPr>
                <a:t>€</a:t>
              </a:r>
            </a:p>
          </p:txBody>
        </p:sp>
      </p:grpSp>
      <p:sp>
        <p:nvSpPr>
          <p:cNvPr id="70" name="Textfeld 69"/>
          <p:cNvSpPr txBox="1"/>
          <p:nvPr/>
        </p:nvSpPr>
        <p:spPr>
          <a:xfrm>
            <a:off x="3388265" y="3918189"/>
            <a:ext cx="380733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dirty="0" smtClean="0"/>
              <a:t>e-</a:t>
            </a:r>
            <a:r>
              <a:rPr lang="de-DE" dirty="0" err="1" smtClean="0"/>
              <a:t>Tarifals</a:t>
            </a:r>
            <a:r>
              <a:rPr lang="de-DE" dirty="0" smtClean="0"/>
              <a:t> </a:t>
            </a:r>
            <a:r>
              <a:rPr lang="de-DE" b="1" dirty="0" smtClean="0"/>
              <a:t>zusätzlicher Hebel</a:t>
            </a:r>
            <a:r>
              <a:rPr lang="de-DE" dirty="0" smtClean="0"/>
              <a:t> zur Erlössteigerung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 bwMode="auto">
          <a:xfrm>
            <a:off x="953510" y="3401767"/>
            <a:ext cx="684252" cy="64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72000" rIns="72000" bIns="72000" rtlCol="0" anchor="ctr"/>
          <a:lstStyle/>
          <a:p>
            <a:pPr algn="ctr"/>
            <a:r>
              <a:rPr lang="de-DE" sz="3200" b="1" dirty="0" smtClean="0">
                <a:solidFill>
                  <a:schemeClr val="accent1"/>
                </a:solidFill>
              </a:rPr>
              <a:t>+</a:t>
            </a:r>
            <a:endParaRPr lang="de-DE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603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de-DE" sz="3600" b="0" i="0" u="none" strike="noStrike" cap="none" baseline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Preiskomposition (e-)Tarifierung</a:t>
            </a:r>
            <a:endParaRPr lang="de-DE" sz="36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498516" y="1268760"/>
            <a:ext cx="7812045" cy="426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de-DE" sz="2400" b="0" i="0" u="none" strike="noStrike" cap="none" baseline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de-DE" smtClean="0"/>
              <a:t>Basis</a:t>
            </a:r>
            <a:r>
              <a:rPr lang="de-DE" sz="2400" b="0" i="0" u="none" strike="noStrike" cap="none" baseline="0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komponenten</a:t>
            </a:r>
            <a:endParaRPr lang="de-DE" sz="2400" b="0" i="0" u="none" strike="noStrike" cap="none" baseline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 txBox="1">
            <a:spLocks noGrp="1"/>
          </p:cNvSpPr>
          <p:nvPr>
            <p:ph type="body" idx="2"/>
          </p:nvPr>
        </p:nvSpPr>
        <p:spPr>
          <a:xfrm>
            <a:off x="498475" y="2573241"/>
            <a:ext cx="1873789" cy="54843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200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lang="de-DE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Grundpreis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3388323" y="1952170"/>
            <a:ext cx="4666462" cy="5484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914400">
              <a:spcBef>
                <a:spcPts val="2000"/>
              </a:spcBef>
              <a:buClr>
                <a:srgbClr val="489E00"/>
              </a:buClr>
              <a:buSzPct val="25000"/>
              <a:buFont typeface="Calibri"/>
              <a:buNone/>
            </a:pPr>
            <a:r>
              <a:rPr lang="de-DE" sz="2000" kern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Reisepreis </a:t>
            </a:r>
            <a:r>
              <a:rPr lang="de-DE" sz="2000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(je </a:t>
            </a:r>
            <a:r>
              <a:rPr lang="de-DE" sz="2000" kern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Reise)</a:t>
            </a:r>
            <a:endParaRPr lang="de-DE" sz="2000" kern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486" name="Shape 486"/>
          <p:cNvSpPr txBox="1"/>
          <p:nvPr/>
        </p:nvSpPr>
        <p:spPr>
          <a:xfrm>
            <a:off x="3388323" y="2583581"/>
            <a:ext cx="2072197" cy="5484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914400">
              <a:spcBef>
                <a:spcPts val="2000"/>
              </a:spcBef>
              <a:buClr>
                <a:srgbClr val="489E00"/>
              </a:buClr>
              <a:buSzPct val="25000"/>
              <a:buFont typeface="Calibri"/>
              <a:buNone/>
            </a:pPr>
            <a:r>
              <a:rPr lang="de-DE" sz="2000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Festbetrag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5982587" y="2583581"/>
            <a:ext cx="2072197" cy="548433"/>
          </a:xfrm>
          <a:prstGeom prst="rect">
            <a:avLst/>
          </a:prstGeom>
          <a:solidFill>
            <a:srgbClr val="24EE4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914400">
              <a:spcBef>
                <a:spcPts val="2000"/>
              </a:spcBef>
              <a:buClr>
                <a:srgbClr val="489E00"/>
              </a:buClr>
              <a:buSzPct val="25000"/>
              <a:buFont typeface="Calibri"/>
              <a:buNone/>
            </a:pPr>
            <a:r>
              <a:rPr lang="de-DE" sz="2000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Leistungsbetrag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498475" y="3385922"/>
            <a:ext cx="1951427" cy="1113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6700" indent="-266700" defTabSz="914400">
              <a:spcBef>
                <a:spcPts val="2000"/>
              </a:spcBef>
              <a:buClr>
                <a:srgbClr val="489E00"/>
              </a:buClr>
              <a:buSzPct val="74074"/>
              <a:buFont typeface="Arial"/>
              <a:buChar char="•"/>
            </a:pPr>
            <a:r>
              <a:rPr lang="de-DE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nutzungs</a:t>
            </a:r>
            <a:r>
              <a:rPr lang="de-DE" b="1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un</a:t>
            </a:r>
            <a:r>
              <a:rPr lang="de-DE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-abhängig</a:t>
            </a:r>
          </a:p>
          <a:p>
            <a:pPr marL="266700" indent="-266700" defTabSz="914400">
              <a:spcBef>
                <a:spcPts val="2000"/>
              </a:spcBef>
              <a:buClr>
                <a:srgbClr val="489E00"/>
              </a:buClr>
              <a:buSzPct val="74074"/>
              <a:buFont typeface="Arial"/>
              <a:buChar char="•"/>
            </a:pPr>
            <a:r>
              <a:rPr lang="de-DE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z.B. pro Monat, Jahr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3388323" y="3385922"/>
            <a:ext cx="2072197" cy="1113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6700" indent="-266700" defTabSz="914400">
              <a:spcBef>
                <a:spcPts val="2000"/>
              </a:spcBef>
              <a:buClr>
                <a:srgbClr val="489E00"/>
              </a:buClr>
              <a:buSzPct val="74074"/>
              <a:buFont typeface="Arial"/>
              <a:buChar char="•"/>
            </a:pPr>
            <a:r>
              <a:rPr lang="de-DE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nutzungsab-hängig</a:t>
            </a:r>
          </a:p>
          <a:p>
            <a:pPr marL="266700" indent="-266700" defTabSz="914400">
              <a:spcBef>
                <a:spcPts val="2000"/>
              </a:spcBef>
              <a:buClr>
                <a:srgbClr val="489E00"/>
              </a:buClr>
              <a:buSzPct val="74074"/>
              <a:buFont typeface="Arial"/>
              <a:buChar char="•"/>
            </a:pPr>
            <a:r>
              <a:rPr lang="de-DE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sorgt für Min-destumsatz / </a:t>
            </a:r>
            <a:r>
              <a:rPr lang="de-DE" kern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Reise bzw. Fahrt</a:t>
            </a:r>
            <a:endParaRPr lang="de-DE" kern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5956710" y="3385922"/>
            <a:ext cx="2072197" cy="1113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6700" indent="-266700" defTabSz="914400">
              <a:spcBef>
                <a:spcPts val="2000"/>
              </a:spcBef>
              <a:buClr>
                <a:srgbClr val="489E00"/>
              </a:buClr>
              <a:buSzPct val="74074"/>
              <a:buFont typeface="Arial"/>
              <a:buChar char="•"/>
            </a:pPr>
            <a:r>
              <a:rPr lang="de-DE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nutzungsab-hängig</a:t>
            </a:r>
          </a:p>
          <a:p>
            <a:pPr marL="266700" indent="-266700" defTabSz="914400">
              <a:spcBef>
                <a:spcPts val="2000"/>
              </a:spcBef>
              <a:buClr>
                <a:srgbClr val="489E00"/>
              </a:buClr>
              <a:buSzPct val="74074"/>
              <a:buFont typeface="Arial"/>
              <a:buChar char="•"/>
            </a:pPr>
            <a:r>
              <a:rPr lang="de-DE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z.B. pro km, HST, Min., Gebiet, </a:t>
            </a:r>
            <a:r>
              <a:rPr lang="de-DE" kern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... (Tarifeinheit)</a:t>
            </a:r>
            <a:endParaRPr lang="de-DE" kern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grpSp>
        <p:nvGrpSpPr>
          <p:cNvPr id="491" name="Shape 491"/>
          <p:cNvGrpSpPr/>
          <p:nvPr/>
        </p:nvGrpSpPr>
        <p:grpSpPr>
          <a:xfrm>
            <a:off x="2554316" y="2534631"/>
            <a:ext cx="3477337" cy="646331"/>
            <a:chOff x="2554316" y="2742716"/>
            <a:chExt cx="3477337" cy="646331"/>
          </a:xfrm>
        </p:grpSpPr>
        <p:sp>
          <p:nvSpPr>
            <p:cNvPr id="492" name="Shape 492"/>
            <p:cNvSpPr txBox="1"/>
            <p:nvPr/>
          </p:nvSpPr>
          <p:spPr>
            <a:xfrm>
              <a:off x="2554316" y="2742716"/>
              <a:ext cx="6202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 defTabSz="914400">
                <a:buSzPct val="25000"/>
              </a:pPr>
              <a:r>
                <a:rPr lang="de-DE" sz="36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+</a:t>
              </a:r>
            </a:p>
          </p:txBody>
        </p:sp>
        <p:sp>
          <p:nvSpPr>
            <p:cNvPr id="493" name="Shape 493"/>
            <p:cNvSpPr txBox="1"/>
            <p:nvPr/>
          </p:nvSpPr>
          <p:spPr>
            <a:xfrm>
              <a:off x="5411451" y="2742716"/>
              <a:ext cx="6202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 defTabSz="914400">
                <a:buSzPct val="25000"/>
              </a:pPr>
              <a:r>
                <a:rPr lang="de-DE" sz="36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+</a:t>
              </a:r>
            </a:p>
          </p:txBody>
        </p:sp>
      </p:grpSp>
      <p:sp>
        <p:nvSpPr>
          <p:cNvPr id="494" name="Shape 494"/>
          <p:cNvSpPr txBox="1"/>
          <p:nvPr/>
        </p:nvSpPr>
        <p:spPr>
          <a:xfrm>
            <a:off x="396814" y="5589240"/>
            <a:ext cx="7913746" cy="5567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defTabSz="914400">
              <a:spcBef>
                <a:spcPts val="2000"/>
              </a:spcBef>
              <a:buClr>
                <a:srgbClr val="489E00"/>
              </a:buClr>
              <a:buSzPct val="74999"/>
              <a:buFont typeface="Arial"/>
              <a:buChar char="•"/>
            </a:pPr>
            <a:r>
              <a:rPr lang="de-DE" sz="2000" b="1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Nicht jede Komponente muss und sollte in jedem Tarifprodukt genutzt werden!</a:t>
            </a:r>
          </a:p>
        </p:txBody>
      </p:sp>
    </p:spTree>
    <p:extLst>
      <p:ext uri="{BB962C8B-B14F-4D97-AF65-F5344CB8AC3E}">
        <p14:creationId xmlns:p14="http://schemas.microsoft.com/office/powerpoint/2010/main" val="2319167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Grundidee e-Tarifeinführung</a:t>
            </a:r>
            <a:endParaRPr lang="de-DE" dirty="0"/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7867405"/>
              </p:ext>
            </p:extLst>
          </p:nvPr>
        </p:nvGraphicFramePr>
        <p:xfrm>
          <a:off x="811213" y="1844824"/>
          <a:ext cx="7865243" cy="3944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6C6F0D-2764-ED47-B1CE-0604558E397C}" type="slidenum">
              <a:rPr lang="de-DE" smtClean="0"/>
              <a:t>28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de-DE" dirty="0" smtClean="0"/>
              <a:t>Stufenmodell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-584846" y="3594212"/>
            <a:ext cx="252028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Entwicklung abhängig von der Marktakzeptanz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708436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/>
          <p:cNvSpPr/>
          <p:nvPr/>
        </p:nvSpPr>
        <p:spPr bwMode="auto">
          <a:xfrm>
            <a:off x="611188" y="1285875"/>
            <a:ext cx="7848600" cy="385339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/>
              <a:t>29</a:t>
            </a:fld>
            <a:endParaRPr lang="de-DE" dirty="0"/>
          </a:p>
        </p:txBody>
      </p:sp>
      <p:sp>
        <p:nvSpPr>
          <p:cNvPr id="39" name="Titel 1"/>
          <p:cNvSpPr txBox="1">
            <a:spLocks/>
          </p:cNvSpPr>
          <p:nvPr/>
        </p:nvSpPr>
        <p:spPr>
          <a:xfrm>
            <a:off x="498474" y="484094"/>
            <a:ext cx="8826054" cy="6030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indent="0" defTabSz="914400">
              <a:spcBef>
                <a:spcPct val="0"/>
              </a:spcBef>
              <a:buNone/>
              <a:tabLst/>
              <a:defRPr sz="2800" b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ym typeface="Arial"/>
              </a:rPr>
              <a:t>Ziel der mittelfristigen Tarifentwicklung</a:t>
            </a:r>
          </a:p>
        </p:txBody>
      </p:sp>
      <p:sp>
        <p:nvSpPr>
          <p:cNvPr id="40" name="Textplatzhalter 2"/>
          <p:cNvSpPr txBox="1">
            <a:spLocks/>
          </p:cNvSpPr>
          <p:nvPr/>
        </p:nvSpPr>
        <p:spPr>
          <a:xfrm>
            <a:off x="611188" y="5228693"/>
            <a:ext cx="7848600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>
            <a:defPPr>
              <a:defRPr lang="de-DE"/>
            </a:defPPr>
            <a:lvl1pPr algn="ctr"/>
          </a:lstStyle>
          <a:p>
            <a:pPr algn="l"/>
            <a:r>
              <a:rPr lang="de-DE" dirty="0" err="1" smtClean="0"/>
              <a:t>eTarif</a:t>
            </a:r>
            <a:r>
              <a:rPr lang="de-DE" dirty="0" smtClean="0"/>
              <a:t> </a:t>
            </a:r>
            <a:r>
              <a:rPr lang="de-DE" dirty="0"/>
              <a:t>als Bestandteil der </a:t>
            </a:r>
            <a:r>
              <a:rPr lang="de-DE" dirty="0" smtClean="0"/>
              <a:t>notwendigen </a:t>
            </a:r>
            <a:r>
              <a:rPr lang="de-DE" dirty="0"/>
              <a:t>Ertragssteigerung im Rahmen einer</a:t>
            </a:r>
            <a:br>
              <a:rPr lang="de-DE" dirty="0"/>
            </a:br>
            <a:r>
              <a:rPr lang="de-DE" dirty="0"/>
              <a:t>differenzierteren und evolutionären </a:t>
            </a:r>
            <a:r>
              <a:rPr lang="de-DE" dirty="0" smtClean="0"/>
              <a:t>Tarifgestaltung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Freihand 47"/>
              <p14:cNvContentPartPr/>
              <p14:nvPr/>
            </p14:nvContentPartPr>
            <p14:xfrm>
              <a:off x="755576" y="5198255"/>
              <a:ext cx="0" cy="8640"/>
            </p14:xfrm>
          </p:contentPart>
        </mc:Choice>
        <mc:Fallback xmlns="">
          <p:pic>
            <p:nvPicPr>
              <p:cNvPr id="48" name="Freihand 4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576" y="5194655"/>
                <a:ext cx="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Freihand 48"/>
              <p14:cNvContentPartPr/>
              <p14:nvPr/>
            </p14:nvContentPartPr>
            <p14:xfrm>
              <a:off x="801706" y="4759858"/>
              <a:ext cx="2520" cy="332"/>
            </p14:xfrm>
          </p:contentPart>
        </mc:Choice>
        <mc:Fallback xmlns="">
          <p:pic>
            <p:nvPicPr>
              <p:cNvPr id="49" name="Freihand 4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746" y="4756206"/>
                <a:ext cx="10440" cy="7636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hteck 2"/>
          <p:cNvSpPr/>
          <p:nvPr/>
        </p:nvSpPr>
        <p:spPr bwMode="auto">
          <a:xfrm>
            <a:off x="1462075" y="3574312"/>
            <a:ext cx="2088232" cy="1095349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 smtClean="0">
                <a:solidFill>
                  <a:schemeClr val="bg1"/>
                </a:solidFill>
              </a:rPr>
              <a:t>Bestand &amp; lineare Preismaßnahme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462075" y="3176003"/>
            <a:ext cx="2088232" cy="398309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 smtClean="0">
                <a:solidFill>
                  <a:schemeClr val="bg1"/>
                </a:solidFill>
              </a:rPr>
              <a:t>Differenzierung Regional / Angebotskomponente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462075" y="2910464"/>
            <a:ext cx="2088232" cy="2655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Tarifstruktur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462075" y="2744288"/>
            <a:ext cx="2088232" cy="1661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Differenzierung Vertriebswege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3550307" y="2219507"/>
            <a:ext cx="2167023" cy="52478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3550307" y="2540837"/>
            <a:ext cx="2167023" cy="36962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3550307" y="2990091"/>
            <a:ext cx="2167023" cy="1859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V="1">
            <a:off x="3550307" y="3454127"/>
            <a:ext cx="2167023" cy="12018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 bwMode="auto">
          <a:xfrm>
            <a:off x="5717330" y="3454127"/>
            <a:ext cx="2088232" cy="1215533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>
                <a:solidFill>
                  <a:schemeClr val="bg1"/>
                </a:solidFill>
              </a:rPr>
              <a:t>Bestand &amp; lineare Preismaßnahme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5717330" y="2972838"/>
            <a:ext cx="2088232" cy="481289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>
                <a:solidFill>
                  <a:schemeClr val="bg1"/>
                </a:solidFill>
              </a:rPr>
              <a:t>Differenzierung Regional / Angebotskomponente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5717330" y="2540837"/>
            <a:ext cx="2088232" cy="43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Tarifstruktur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5717330" y="2219507"/>
            <a:ext cx="2088232" cy="321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Differenzierung 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Vertriebswege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5717330" y="1735853"/>
            <a:ext cx="2088232" cy="483653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eTarif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3" name="Gerade Verbindung 52"/>
          <p:cNvCxnSpPr/>
          <p:nvPr/>
        </p:nvCxnSpPr>
        <p:spPr>
          <a:xfrm>
            <a:off x="2981026" y="4669661"/>
            <a:ext cx="2736304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flipV="1">
            <a:off x="3550307" y="1735853"/>
            <a:ext cx="2167023" cy="10084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2506191" y="4904206"/>
            <a:ext cx="425525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6738240" y="482566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2193367" y="1329487"/>
            <a:ext cx="625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2015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6448621" y="1329487"/>
            <a:ext cx="625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2018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1791764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266700" indent="-266700">
              <a:tabLst>
                <a:tab pos="266700" algn="l"/>
              </a:tabLst>
            </a:pPr>
            <a:r>
              <a:rPr lang="de-DE" sz="2000" b="1" dirty="0"/>
              <a:t>1. </a:t>
            </a:r>
            <a:r>
              <a:rPr lang="de-DE" sz="2000" b="1" dirty="0" smtClean="0"/>
              <a:t>Herausforderungen VRR</a:t>
            </a:r>
            <a:endParaRPr lang="de-DE" sz="20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47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5702943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266700" indent="-266700">
              <a:tabLst>
                <a:tab pos="266700" algn="l"/>
              </a:tabLst>
            </a:pPr>
            <a:r>
              <a:rPr lang="de-DE" sz="2000" b="1" dirty="0" smtClean="0"/>
              <a:t>5. Kritische Erfolgsfaktoren</a:t>
            </a:r>
            <a:endParaRPr lang="de-DE" sz="20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2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Kritische Erfolgsfaktoren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2"/>
          </p:nvPr>
        </p:nvSpPr>
        <p:spPr>
          <a:xfrm>
            <a:off x="498474" y="1772816"/>
            <a:ext cx="7812089" cy="33115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Veränderungsbereitschaft aller Marktpartner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Einnahmeaufteilung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Entwicklung eines Migrationspfades ´Flow´ =&gt; kein Big Bang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Kommunikationskonzept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Mandantenfähige Kundensysteme im Verbund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Rechtliche Regelungen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Politische Akzeptanz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Verbundgrenzen überwinden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88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1216880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4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266700" indent="-266700">
              <a:tabLst>
                <a:tab pos="266700" algn="l"/>
              </a:tabLst>
            </a:pPr>
            <a:r>
              <a:rPr lang="de-DE" sz="2000" b="1" dirty="0" smtClean="0"/>
              <a:t>5. Gesamtübersicht</a:t>
            </a:r>
            <a:endParaRPr lang="de-DE" sz="20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85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/>
              <a:t>33</a:t>
            </a:fld>
            <a:endParaRPr lang="de-DE" dirty="0"/>
          </a:p>
        </p:txBody>
      </p:sp>
      <p:pic>
        <p:nvPicPr>
          <p:cNvPr id="7" name="Picture 5" descr="http://justapps.de/wp-content/uploads/2010/09/01original_ipo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84388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http://upload.wikimedia.org/wikipedia/commons/thumb/1/11/IPod_family.png/330px-IPod_fami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04696"/>
            <a:ext cx="3791322" cy="224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Bild in Originalgröße anzei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86676"/>
            <a:ext cx="859432" cy="120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719364171"/>
              </p:ext>
            </p:extLst>
          </p:nvPr>
        </p:nvGraphicFramePr>
        <p:xfrm>
          <a:off x="1331640" y="4005064"/>
          <a:ext cx="7368480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99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/>
              <a:t>34</a:t>
            </a:fld>
            <a:endParaRPr lang="de-DE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7372"/>
          <a:stretch/>
        </p:blipFill>
        <p:spPr bwMode="auto">
          <a:xfrm>
            <a:off x="-1" y="0"/>
            <a:ext cx="9144001" cy="685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 bwMode="auto">
          <a:xfrm>
            <a:off x="-1" y="0"/>
            <a:ext cx="9144001" cy="685757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 bwMode="auto">
          <a:xfrm>
            <a:off x="467544" y="620688"/>
            <a:ext cx="6335476" cy="2088232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42144" y="1341638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 öffentlichen Nahverkehr </a:t>
            </a:r>
          </a:p>
        </p:txBody>
      </p:sp>
      <p:sp>
        <p:nvSpPr>
          <p:cNvPr id="8" name="Pfeil nach rechts 7"/>
          <p:cNvSpPr/>
          <p:nvPr/>
        </p:nvSpPr>
        <p:spPr bwMode="auto">
          <a:xfrm rot="10800000">
            <a:off x="2004467" y="3425341"/>
            <a:ext cx="6624736" cy="2160240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483768" y="4182295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ird persönlicher Nahverkehr</a:t>
            </a:r>
            <a:endParaRPr lang="de-DE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de-DE" dirty="0"/>
          </a:p>
          <a:p>
            <a:r>
              <a:rPr lang="de-DE" b="1" dirty="0" smtClean="0"/>
              <a:t>W</a:t>
            </a:r>
            <a:r>
              <a:rPr lang="de-DE" dirty="0" smtClean="0"/>
              <a:t>o stehen wir?</a:t>
            </a:r>
          </a:p>
          <a:p>
            <a:endParaRPr lang="de-DE" dirty="0" smtClean="0"/>
          </a:p>
          <a:p>
            <a:r>
              <a:rPr lang="de-DE" b="1" dirty="0"/>
              <a:t>W</a:t>
            </a:r>
            <a:r>
              <a:rPr lang="de-DE" dirty="0"/>
              <a:t>o wollen wir hin?</a:t>
            </a:r>
          </a:p>
          <a:p>
            <a:endParaRPr lang="de-DE" dirty="0"/>
          </a:p>
          <a:p>
            <a:r>
              <a:rPr lang="de-DE" b="1" dirty="0" smtClean="0"/>
              <a:t>W</a:t>
            </a:r>
            <a:r>
              <a:rPr lang="de-DE" dirty="0" smtClean="0"/>
              <a:t>as müssen wir tun?</a:t>
            </a:r>
            <a:br>
              <a:rPr lang="de-DE" dirty="0" smtClean="0"/>
            </a:br>
            <a:endParaRPr lang="de-DE" dirty="0" smtClean="0"/>
          </a:p>
          <a:p>
            <a:r>
              <a:rPr lang="de-DE" b="1" dirty="0" smtClean="0"/>
              <a:t>W</a:t>
            </a:r>
            <a:r>
              <a:rPr lang="de-DE" dirty="0" smtClean="0"/>
              <a:t>ie wollen wir die Dinge tun?</a:t>
            </a:r>
            <a:br>
              <a:rPr lang="de-DE" dirty="0" smtClean="0"/>
            </a:br>
            <a:endParaRPr lang="de-DE" dirty="0"/>
          </a:p>
          <a:p>
            <a:r>
              <a:rPr lang="de-DE" b="1" dirty="0" smtClean="0"/>
              <a:t>W</a:t>
            </a:r>
            <a:r>
              <a:rPr lang="de-DE" dirty="0" smtClean="0"/>
              <a:t>arum müssen wir uns verändern?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Gleichschenkliges Dreieck 3"/>
          <p:cNvSpPr/>
          <p:nvPr/>
        </p:nvSpPr>
        <p:spPr bwMode="auto">
          <a:xfrm>
            <a:off x="5073412" y="1628800"/>
            <a:ext cx="3623129" cy="3384376"/>
          </a:xfrm>
          <a:prstGeom prst="triangle">
            <a:avLst/>
          </a:prstGeom>
          <a:solidFill>
            <a:srgbClr val="FFC0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058428" y="2365908"/>
            <a:ext cx="3834052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de-DE" dirty="0"/>
              <a:t>Mission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Strategie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Agenda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Ziele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Road </a:t>
            </a:r>
            <a:r>
              <a:rPr lang="de-DE" dirty="0" err="1"/>
              <a:t>map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72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Titel 4"/>
          <p:cNvSpPr>
            <a:spLocks noGrp="1"/>
          </p:cNvSpPr>
          <p:nvPr>
            <p:ph type="title"/>
          </p:nvPr>
        </p:nvSpPr>
        <p:spPr>
          <a:xfrm>
            <a:off x="498475" y="484188"/>
            <a:ext cx="8394700" cy="603250"/>
          </a:xfrm>
        </p:spPr>
        <p:txBody>
          <a:bodyPr/>
          <a:lstStyle/>
          <a:p>
            <a:pPr eaLnBrk="1" hangingPunct="1"/>
            <a:r>
              <a:rPr lang="de-DE" altLang="de-DE" sz="2800" dirty="0" smtClean="0"/>
              <a:t>Stand </a:t>
            </a:r>
            <a:r>
              <a:rPr lang="de-DE" altLang="de-DE" sz="2800" dirty="0" smtClean="0"/>
              <a:t>der Marktentwicklung</a:t>
            </a:r>
            <a:endParaRPr lang="de-DE" altLang="de-DE" sz="2800" dirty="0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80975" y="6283325"/>
            <a:ext cx="503238" cy="404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D1AA4D-B98F-48DD-83C2-888438810240}" type="slidenum">
              <a:rPr lang="de-DE" altLang="de-DE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 altLang="de-DE" smtClean="0">
              <a:solidFill>
                <a:srgbClr val="898989"/>
              </a:solidFill>
            </a:endParaRPr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402513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platzhalter 4"/>
          <p:cNvSpPr>
            <a:spLocks noGrp="1"/>
          </p:cNvSpPr>
          <p:nvPr>
            <p:ph type="body" sz="half" idx="4294967295"/>
          </p:nvPr>
        </p:nvSpPr>
        <p:spPr>
          <a:xfrm>
            <a:off x="498475" y="1087438"/>
            <a:ext cx="8151813" cy="3794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ktuelle Tarifentwicklung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60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611188" y="1125538"/>
            <a:ext cx="7489825" cy="539115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36000" rIns="72000" bIns="36000" anchor="ctr"/>
          <a:lstStyle/>
          <a:p>
            <a:pPr defTabSz="914400" eaLnBrk="0" hangingPunct="0">
              <a:defRPr/>
            </a:pPr>
            <a:endParaRPr lang="de-DE" sz="1000" ker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6867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itel 4"/>
          <p:cNvSpPr>
            <a:spLocks noGrp="1"/>
          </p:cNvSpPr>
          <p:nvPr>
            <p:ph type="title"/>
          </p:nvPr>
        </p:nvSpPr>
        <p:spPr>
          <a:xfrm>
            <a:off x="498475" y="484188"/>
            <a:ext cx="8394700" cy="603250"/>
          </a:xfrm>
        </p:spPr>
        <p:txBody>
          <a:bodyPr/>
          <a:lstStyle/>
          <a:p>
            <a:pPr eaLnBrk="1" hangingPunct="1"/>
            <a:r>
              <a:rPr lang="de-DE" altLang="de-DE" sz="2800" dirty="0" smtClean="0"/>
              <a:t>Aktuelle </a:t>
            </a:r>
            <a:r>
              <a:rPr lang="de-DE" altLang="de-DE" sz="2800" dirty="0" smtClean="0"/>
              <a:t>Marktentwicklung</a:t>
            </a:r>
            <a:endParaRPr lang="de-DE" altLang="de-DE" sz="2800" dirty="0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80975" y="6283325"/>
            <a:ext cx="503238" cy="404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6A3285-7641-438E-88B1-799512236E70}" type="slidenum">
              <a:rPr lang="de-DE" altLang="de-DE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altLang="de-DE" smtClean="0">
              <a:solidFill>
                <a:srgbClr val="898989"/>
              </a:solidFill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125538"/>
            <a:ext cx="512762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Textfeld 3"/>
          <p:cNvSpPr txBox="1">
            <a:spLocks noChangeArrowheads="1"/>
          </p:cNvSpPr>
          <p:nvPr/>
        </p:nvSpPr>
        <p:spPr bwMode="auto">
          <a:xfrm>
            <a:off x="5795963" y="2921000"/>
            <a:ext cx="2362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defRPr sz="20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9EB4F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9EB4F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chemeClr val="tx1"/>
                </a:solidFill>
              </a:rPr>
              <a:t>Lediglich 1/5 der Verkehrsunternehmen kann noch Einnahmesteigerungen im Rahmen der Preisanhebung realisieren</a:t>
            </a:r>
          </a:p>
        </p:txBody>
      </p:sp>
    </p:spTree>
    <p:extLst>
      <p:ext uri="{BB962C8B-B14F-4D97-AF65-F5344CB8AC3E}">
        <p14:creationId xmlns:p14="http://schemas.microsoft.com/office/powerpoint/2010/main" val="33859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60325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Summary Marktbewertung</a:t>
            </a:r>
            <a:endParaRPr lang="de-DE" altLang="de-DE" dirty="0" smtClean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505825" y="263525"/>
            <a:ext cx="638175" cy="314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2297171-D010-4DB2-8C35-FD2EE7313ECF}" type="slidenum">
              <a:rPr lang="de-DE" smtClean="0">
                <a:solidFill>
                  <a:schemeClr val="bg1">
                    <a:lumMod val="50000"/>
                  </a:schemeClr>
                </a:solidFill>
              </a:rPr>
              <a:pPr eaLnBrk="1" hangingPunct="1">
                <a:defRPr/>
              </a:pPr>
              <a:t>7</a:t>
            </a:fld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892" name="Textfeld 3"/>
          <p:cNvSpPr txBox="1">
            <a:spLocks noChangeArrowheads="1"/>
          </p:cNvSpPr>
          <p:nvPr/>
        </p:nvSpPr>
        <p:spPr bwMode="auto">
          <a:xfrm>
            <a:off x="5018088" y="2276475"/>
            <a:ext cx="3441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defRPr sz="20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9EB4F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9EB4F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chemeClr val="tx1"/>
                </a:solidFill>
              </a:rPr>
              <a:t>Märkte schrumpfen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chemeClr val="tx1"/>
                </a:solidFill>
              </a:rPr>
              <a:t>Märkte wachsen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chemeClr val="tx1"/>
                </a:solidFill>
              </a:rPr>
              <a:t>Entwicklungen immer heterogener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770063"/>
            <a:ext cx="4065588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4458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ichtungspfeil 35"/>
          <p:cNvSpPr/>
          <p:nvPr/>
        </p:nvSpPr>
        <p:spPr bwMode="auto">
          <a:xfrm flipH="1">
            <a:off x="467545" y="1628775"/>
            <a:ext cx="8136902" cy="423897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Rechteck 59"/>
          <p:cNvSpPr/>
          <p:nvPr/>
        </p:nvSpPr>
        <p:spPr bwMode="auto">
          <a:xfrm>
            <a:off x="4614980" y="3819525"/>
            <a:ext cx="3816000" cy="18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588" algn="r" defTabSz="457200">
              <a:lnSpc>
                <a:spcPct val="90000"/>
              </a:lnSpc>
              <a:spcBef>
                <a:spcPts val="600"/>
              </a:spcBef>
            </a:pPr>
            <a:r>
              <a:rPr lang="de-DE" sz="2400" b="1" smtClean="0">
                <a:solidFill>
                  <a:srgbClr val="0A6E1E"/>
                </a:solidFill>
              </a:rPr>
              <a:t>Finanzierung</a:t>
            </a:r>
            <a:endParaRPr lang="de-DE" sz="2400" b="1" dirty="0">
              <a:solidFill>
                <a:srgbClr val="0A6E1E"/>
              </a:solidFill>
            </a:endParaRP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2430786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0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8474" y="484094"/>
            <a:ext cx="8394006" cy="603026"/>
          </a:xfrm>
        </p:spPr>
        <p:txBody>
          <a:bodyPr/>
          <a:lstStyle/>
          <a:p>
            <a:r>
              <a:rPr lang="de-DE" sz="2800" dirty="0" smtClean="0"/>
              <a:t>Herausforderungen für VRR und ihre Implikationen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467545" y="1285751"/>
            <a:ext cx="8136902" cy="288032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/>
            <a:r>
              <a:rPr lang="de-DE" sz="1400" b="1" dirty="0">
                <a:solidFill>
                  <a:prstClr val="white"/>
                </a:solidFill>
              </a:rPr>
              <a:t>Relevante Trends und Herausforderungen</a:t>
            </a:r>
          </a:p>
        </p:txBody>
      </p:sp>
      <p:sp>
        <p:nvSpPr>
          <p:cNvPr id="61" name="Rechteck 60"/>
          <p:cNvSpPr/>
          <p:nvPr/>
        </p:nvSpPr>
        <p:spPr bwMode="auto">
          <a:xfrm>
            <a:off x="4614980" y="1799770"/>
            <a:ext cx="3816000" cy="18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588" algn="r" defTabSz="457200">
              <a:lnSpc>
                <a:spcPct val="90000"/>
              </a:lnSpc>
              <a:spcBef>
                <a:spcPts val="600"/>
              </a:spcBef>
            </a:pPr>
            <a:r>
              <a:rPr lang="de-DE" sz="2400" b="1" dirty="0">
                <a:solidFill>
                  <a:srgbClr val="0A6E1E"/>
                </a:solidFill>
              </a:rPr>
              <a:t>Mobilität</a:t>
            </a:r>
          </a:p>
        </p:txBody>
      </p:sp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144015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Rechteck 61"/>
          <p:cNvSpPr/>
          <p:nvPr/>
        </p:nvSpPr>
        <p:spPr bwMode="auto">
          <a:xfrm>
            <a:off x="611992" y="3819525"/>
            <a:ext cx="3816000" cy="18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588" defTabSz="457200">
              <a:lnSpc>
                <a:spcPct val="90000"/>
              </a:lnSpc>
              <a:spcBef>
                <a:spcPts val="600"/>
              </a:spcBef>
            </a:pPr>
            <a:r>
              <a:rPr lang="de-DE" sz="2400" b="1" dirty="0">
                <a:solidFill>
                  <a:srgbClr val="0A6E1E"/>
                </a:solidFill>
              </a:rPr>
              <a:t>Veränderungen </a:t>
            </a:r>
            <a:br>
              <a:rPr lang="de-DE" sz="2400" b="1" dirty="0">
                <a:solidFill>
                  <a:srgbClr val="0A6E1E"/>
                </a:solidFill>
              </a:rPr>
            </a:br>
            <a:r>
              <a:rPr lang="de-DE" sz="2400" b="1" dirty="0">
                <a:solidFill>
                  <a:srgbClr val="0A6E1E"/>
                </a:solidFill>
              </a:rPr>
              <a:t>in der Gesellschaft</a:t>
            </a:r>
          </a:p>
          <a:p>
            <a:pPr marL="287338" indent="-285750" defTabSz="457200">
              <a:lnSpc>
                <a:spcPct val="90000"/>
              </a:lnSpc>
              <a:spcBef>
                <a:spcPts val="600"/>
              </a:spcBef>
              <a:buFont typeface="Symbol" pitchFamily="18" charset="2"/>
              <a:buChar char="-"/>
            </a:pPr>
            <a:endParaRPr lang="de-DE" sz="2400" b="1" dirty="0">
              <a:solidFill>
                <a:prstClr val="black"/>
              </a:solidFill>
            </a:endParaRPr>
          </a:p>
          <a:p>
            <a:pPr marL="1588" defTabSz="457200">
              <a:lnSpc>
                <a:spcPct val="90000"/>
              </a:lnSpc>
              <a:spcBef>
                <a:spcPts val="600"/>
              </a:spcBef>
            </a:pPr>
            <a:endParaRPr lang="de-DE" sz="2400" b="1" dirty="0">
              <a:solidFill>
                <a:prstClr val="black"/>
              </a:solidFill>
            </a:endParaRPr>
          </a:p>
          <a:p>
            <a:pPr marL="287338" indent="-285750" defTabSz="457200">
              <a:lnSpc>
                <a:spcPct val="90000"/>
              </a:lnSpc>
              <a:spcBef>
                <a:spcPts val="600"/>
              </a:spcBef>
              <a:buFont typeface="Symbol" pitchFamily="18" charset="2"/>
              <a:buChar char="-"/>
            </a:pPr>
            <a:endParaRPr lang="de-DE" sz="2400" b="1" dirty="0">
              <a:solidFill>
                <a:prstClr val="black"/>
              </a:solidFill>
            </a:endParaRPr>
          </a:p>
        </p:txBody>
      </p:sp>
      <p:sp>
        <p:nvSpPr>
          <p:cNvPr id="67" name="Rechteck 66"/>
          <p:cNvSpPr/>
          <p:nvPr/>
        </p:nvSpPr>
        <p:spPr bwMode="auto">
          <a:xfrm>
            <a:off x="611992" y="1799770"/>
            <a:ext cx="3816000" cy="187036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588" defTabSz="457200">
              <a:lnSpc>
                <a:spcPct val="90000"/>
              </a:lnSpc>
              <a:spcBef>
                <a:spcPts val="600"/>
              </a:spcBef>
            </a:pPr>
            <a:r>
              <a:rPr lang="de-DE" sz="2400" b="1" dirty="0">
                <a:solidFill>
                  <a:srgbClr val="0A6E1E"/>
                </a:solidFill>
              </a:rPr>
              <a:t>Digitalisierung</a:t>
            </a:r>
          </a:p>
          <a:p>
            <a:pPr marL="287338" indent="-285750" defTabSz="457200">
              <a:lnSpc>
                <a:spcPct val="90000"/>
              </a:lnSpc>
              <a:spcBef>
                <a:spcPts val="600"/>
              </a:spcBef>
              <a:buFont typeface="Symbol" pitchFamily="18" charset="2"/>
              <a:buChar char="-"/>
            </a:pPr>
            <a:endParaRPr lang="de-DE" sz="1600" b="1" dirty="0">
              <a:solidFill>
                <a:prstClr val="black"/>
              </a:solidFill>
            </a:endParaRPr>
          </a:p>
          <a:p>
            <a:pPr marL="1588" defTabSz="457200">
              <a:lnSpc>
                <a:spcPct val="90000"/>
              </a:lnSpc>
              <a:spcBef>
                <a:spcPts val="600"/>
              </a:spcBef>
            </a:pPr>
            <a:endParaRPr lang="de-DE" sz="1600" b="1" dirty="0">
              <a:solidFill>
                <a:prstClr val="black"/>
              </a:solidFill>
            </a:endParaRPr>
          </a:p>
          <a:p>
            <a:pPr marL="287338" indent="-285750" defTabSz="457200">
              <a:lnSpc>
                <a:spcPct val="90000"/>
              </a:lnSpc>
              <a:spcBef>
                <a:spcPts val="600"/>
              </a:spcBef>
              <a:buFont typeface="Symbol" pitchFamily="18" charset="2"/>
              <a:buChar char="-"/>
            </a:pP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605870" y="3025260"/>
            <a:ext cx="1800200" cy="1446002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 defTabSz="457200"/>
            <a:r>
              <a:rPr lang="de-DE" sz="2000" b="1" dirty="0">
                <a:solidFill>
                  <a:prstClr val="black"/>
                </a:solidFill>
              </a:rPr>
              <a:t>Heraus-forderungen</a:t>
            </a:r>
          </a:p>
        </p:txBody>
      </p:sp>
      <p:pic>
        <p:nvPicPr>
          <p:cNvPr id="106526" name="Picture 30" descr="http://1.bp.blogspot.com/-NwvJs8Qb4ME/UuXK56KzMdI/AAAAAAAAAZ4/c0fAL2T0MI0/s1600/Senior-Couple-Riding-Bikes-1024x6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544396"/>
            <a:ext cx="1740149" cy="108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359729"/>
            <a:ext cx="1740148" cy="114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14" y="4293096"/>
            <a:ext cx="1093158" cy="131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ichtungspfeil 44"/>
          <p:cNvSpPr/>
          <p:nvPr/>
        </p:nvSpPr>
        <p:spPr bwMode="auto">
          <a:xfrm flipH="1">
            <a:off x="467545" y="1628775"/>
            <a:ext cx="8136902" cy="4238973"/>
          </a:xfrm>
          <a:prstGeom prst="homePlat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170463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3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8474" y="484094"/>
            <a:ext cx="8394006" cy="603026"/>
          </a:xfrm>
        </p:spPr>
        <p:txBody>
          <a:bodyPr/>
          <a:lstStyle/>
          <a:p>
            <a:r>
              <a:rPr lang="de-DE" sz="2800" dirty="0" smtClean="0"/>
              <a:t>Zunehmende Digitalisierung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C6F0D-2764-ED47-B1CE-0604558E397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467545" y="1285751"/>
            <a:ext cx="5400598" cy="288032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/>
            <a:r>
              <a:rPr lang="de-DE" b="1" dirty="0">
                <a:solidFill>
                  <a:prstClr val="white"/>
                </a:solidFill>
              </a:rPr>
              <a:t>Digitalisierung</a:t>
            </a:r>
          </a:p>
        </p:txBody>
      </p:sp>
      <p:grpSp>
        <p:nvGrpSpPr>
          <p:cNvPr id="25" name="Gruppieren 24"/>
          <p:cNvGrpSpPr>
            <a:grpSpLocks noChangeAspect="1"/>
          </p:cNvGrpSpPr>
          <p:nvPr/>
        </p:nvGrpSpPr>
        <p:grpSpPr>
          <a:xfrm>
            <a:off x="7886240" y="265183"/>
            <a:ext cx="954513" cy="649217"/>
            <a:chOff x="611991" y="1787195"/>
            <a:chExt cx="7848009" cy="3927805"/>
          </a:xfrm>
        </p:grpSpPr>
        <p:sp>
          <p:nvSpPr>
            <p:cNvPr id="29" name="Rechteck 28"/>
            <p:cNvSpPr/>
            <p:nvPr/>
          </p:nvSpPr>
          <p:spPr bwMode="auto">
            <a:xfrm>
              <a:off x="6228184" y="1787195"/>
              <a:ext cx="2231816" cy="18452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108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287338" indent="-285750" algn="ctr" defTabSz="457200">
                <a:buFont typeface="Symbol" pitchFamily="18" charset="2"/>
                <a:buChar char="-"/>
              </a:pPr>
              <a:endParaRPr lang="de-DE" sz="500" b="1" dirty="0">
                <a:solidFill>
                  <a:prstClr val="black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black"/>
                </a:solidFill>
              </a:endParaRPr>
            </a:p>
            <a:p>
              <a:pPr marL="287338" indent="-285750" algn="ctr" defTabSz="457200">
                <a:buFont typeface="Symbol" pitchFamily="18" charset="2"/>
                <a:buChar char="-"/>
              </a:pPr>
              <a:endParaRPr lang="de-DE" sz="500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Rechteck 29"/>
            <p:cNvSpPr/>
            <p:nvPr/>
          </p:nvSpPr>
          <p:spPr bwMode="auto">
            <a:xfrm>
              <a:off x="6228183" y="3780492"/>
              <a:ext cx="2231816" cy="19219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108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287338" indent="-285750" algn="ctr" defTabSz="457200">
                <a:buFont typeface="Symbol" pitchFamily="18" charset="2"/>
                <a:buChar char="-"/>
              </a:pPr>
              <a:endParaRPr lang="de-DE" sz="500" b="1" dirty="0">
                <a:solidFill>
                  <a:prstClr val="black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black"/>
                </a:solidFill>
              </a:endParaRPr>
            </a:p>
            <a:p>
              <a:pPr marL="287338" indent="-285750" algn="ctr" defTabSz="457200">
                <a:buFont typeface="Symbol" pitchFamily="18" charset="2"/>
                <a:buChar char="-"/>
              </a:pPr>
              <a:endParaRPr lang="de-DE" sz="500" b="1" dirty="0">
                <a:solidFill>
                  <a:prstClr val="black"/>
                </a:solidFill>
              </a:endParaRPr>
            </a:p>
          </p:txBody>
        </p:sp>
        <p:sp>
          <p:nvSpPr>
            <p:cNvPr id="31" name="Rechteck 30"/>
            <p:cNvSpPr/>
            <p:nvPr/>
          </p:nvSpPr>
          <p:spPr bwMode="auto">
            <a:xfrm>
              <a:off x="611992" y="1799771"/>
              <a:ext cx="2231816" cy="1845253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108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</p:txBody>
        </p:sp>
        <p:sp>
          <p:nvSpPr>
            <p:cNvPr id="32" name="Rechteck 31"/>
            <p:cNvSpPr/>
            <p:nvPr/>
          </p:nvSpPr>
          <p:spPr bwMode="auto">
            <a:xfrm>
              <a:off x="3635896" y="3025260"/>
              <a:ext cx="1800200" cy="1446002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bg1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algn="ctr" defTabSz="457200"/>
              <a:endParaRPr lang="de-DE" sz="400" b="1" dirty="0">
                <a:solidFill>
                  <a:prstClr val="black"/>
                </a:solidFill>
              </a:endParaRPr>
            </a:p>
          </p:txBody>
        </p:sp>
        <p:sp>
          <p:nvSpPr>
            <p:cNvPr id="34" name="Rechteck 33"/>
            <p:cNvSpPr/>
            <p:nvPr/>
          </p:nvSpPr>
          <p:spPr bwMode="auto">
            <a:xfrm>
              <a:off x="611991" y="3793068"/>
              <a:ext cx="2231816" cy="19219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108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  <a:p>
              <a:pPr marL="1588" algn="ctr" defTabSz="457200"/>
              <a:endParaRPr lang="de-DE" sz="500" b="1" dirty="0">
                <a:solidFill>
                  <a:prstClr val="white"/>
                </a:solidFill>
              </a:endParaRPr>
            </a:p>
          </p:txBody>
        </p:sp>
        <p:grpSp>
          <p:nvGrpSpPr>
            <p:cNvPr id="37" name="Gruppieren 36"/>
            <p:cNvGrpSpPr/>
            <p:nvPr/>
          </p:nvGrpSpPr>
          <p:grpSpPr>
            <a:xfrm>
              <a:off x="2951819" y="2606722"/>
              <a:ext cx="576066" cy="2251686"/>
              <a:chOff x="2905116" y="2606722"/>
              <a:chExt cx="576066" cy="2251686"/>
            </a:xfrm>
          </p:grpSpPr>
          <p:sp>
            <p:nvSpPr>
              <p:cNvPr id="43" name="Pfeil nach rechts 42"/>
              <p:cNvSpPr/>
              <p:nvPr/>
            </p:nvSpPr>
            <p:spPr bwMode="auto">
              <a:xfrm rot="12761672">
                <a:off x="2905118" y="2606722"/>
                <a:ext cx="576064" cy="395973"/>
              </a:xfrm>
              <a:prstGeom prst="rightArrow">
                <a:avLst/>
              </a:prstGeom>
              <a:solidFill>
                <a:schemeClr val="accent5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457200"/>
                <a:endParaRPr lang="de-DE" sz="3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Pfeil nach rechts 43"/>
              <p:cNvSpPr/>
              <p:nvPr/>
            </p:nvSpPr>
            <p:spPr bwMode="auto">
              <a:xfrm rot="8838328" flipV="1">
                <a:off x="2905116" y="4462435"/>
                <a:ext cx="576064" cy="395973"/>
              </a:xfrm>
              <a:prstGeom prst="rightArrow">
                <a:avLst/>
              </a:prstGeom>
              <a:solidFill>
                <a:schemeClr val="accent5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457200"/>
                <a:endParaRPr lang="de-DE" sz="3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uppieren 37"/>
            <p:cNvGrpSpPr/>
            <p:nvPr/>
          </p:nvGrpSpPr>
          <p:grpSpPr>
            <a:xfrm flipH="1">
              <a:off x="5544107" y="2606722"/>
              <a:ext cx="576066" cy="2251686"/>
              <a:chOff x="2905116" y="2606722"/>
              <a:chExt cx="576066" cy="2251686"/>
            </a:xfrm>
          </p:grpSpPr>
          <p:sp>
            <p:nvSpPr>
              <p:cNvPr id="41" name="Pfeil nach rechts 40"/>
              <p:cNvSpPr/>
              <p:nvPr/>
            </p:nvSpPr>
            <p:spPr bwMode="auto">
              <a:xfrm rot="12761672">
                <a:off x="2905118" y="2606722"/>
                <a:ext cx="576064" cy="395973"/>
              </a:xfrm>
              <a:prstGeom prst="rightArrow">
                <a:avLst/>
              </a:prstGeom>
              <a:solidFill>
                <a:schemeClr val="accent5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457200"/>
                <a:endParaRPr lang="de-DE" sz="3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Pfeil nach rechts 41"/>
              <p:cNvSpPr/>
              <p:nvPr/>
            </p:nvSpPr>
            <p:spPr bwMode="auto">
              <a:xfrm rot="8838328" flipV="1">
                <a:off x="2905116" y="4462435"/>
                <a:ext cx="576064" cy="395973"/>
              </a:xfrm>
              <a:prstGeom prst="rightArrow">
                <a:avLst/>
              </a:prstGeom>
              <a:solidFill>
                <a:schemeClr val="accent5"/>
              </a:solidFill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457200"/>
                <a:endParaRPr lang="de-DE" sz="3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9" name="Rechteck 48"/>
          <p:cNvSpPr>
            <a:spLocks noChangeArrowheads="1"/>
          </p:cNvSpPr>
          <p:nvPr/>
        </p:nvSpPr>
        <p:spPr bwMode="auto">
          <a:xfrm>
            <a:off x="1979712" y="2060848"/>
            <a:ext cx="3816423" cy="788966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2000" tIns="36000" rIns="72000" bIns="3600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600" kern="0" dirty="0">
                <a:solidFill>
                  <a:sysClr val="windowText" lastClr="000000"/>
                </a:solidFill>
              </a:rPr>
              <a:t>Steigerung der Nutzungsrate und</a:t>
            </a:r>
            <a:br>
              <a:rPr lang="de-DE" sz="1600" kern="0" dirty="0">
                <a:solidFill>
                  <a:sysClr val="windowText" lastClr="000000"/>
                </a:solidFill>
              </a:rPr>
            </a:br>
            <a:r>
              <a:rPr lang="de-DE" sz="1600" b="1" kern="0" dirty="0" smtClean="0">
                <a:solidFill>
                  <a:sysClr val="windowText" lastClr="000000"/>
                </a:solidFill>
              </a:rPr>
              <a:t>Nutzungsintensität </a:t>
            </a:r>
            <a:r>
              <a:rPr lang="de-DE" sz="1600" b="1" kern="0" dirty="0">
                <a:solidFill>
                  <a:sysClr val="windowText" lastClr="000000"/>
                </a:solidFill>
              </a:rPr>
              <a:t>mobiler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Endgeräte 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in allen Altersgruppen</a:t>
            </a:r>
            <a:endParaRPr lang="de-DE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53" name="Rechteck 52"/>
          <p:cNvSpPr>
            <a:spLocks noChangeArrowheads="1"/>
          </p:cNvSpPr>
          <p:nvPr/>
        </p:nvSpPr>
        <p:spPr bwMode="auto">
          <a:xfrm>
            <a:off x="1984135" y="2987515"/>
            <a:ext cx="3812000" cy="788966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2000" tIns="36000" rIns="72000" bIns="3600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600" kern="0" dirty="0" smtClean="0">
                <a:solidFill>
                  <a:sysClr val="windowText" lastClr="000000"/>
                </a:solidFill>
              </a:rPr>
              <a:t>Zunehmende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Bündelung von Information und Transaktion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 auf mobilen Geräten</a:t>
            </a:r>
            <a:endParaRPr lang="de-DE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59" name="Gleichschenkliges Dreieck 58"/>
          <p:cNvSpPr/>
          <p:nvPr/>
        </p:nvSpPr>
        <p:spPr bwMode="auto">
          <a:xfrm rot="5400000">
            <a:off x="5211637" y="3679154"/>
            <a:ext cx="1635714" cy="253363"/>
          </a:xfrm>
          <a:prstGeom prst="triangle">
            <a:avLst/>
          </a:prstGeom>
          <a:solidFill>
            <a:schemeClr val="accent5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4" name="Rechteck 63"/>
          <p:cNvSpPr/>
          <p:nvPr/>
        </p:nvSpPr>
        <p:spPr bwMode="auto">
          <a:xfrm>
            <a:off x="6372199" y="1285751"/>
            <a:ext cx="2232247" cy="288032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/>
            <a:r>
              <a:rPr lang="de-DE" b="1" dirty="0">
                <a:solidFill>
                  <a:prstClr val="white"/>
                </a:solidFill>
              </a:rPr>
              <a:t>Implikationen</a:t>
            </a:r>
          </a:p>
        </p:txBody>
      </p:sp>
      <p:sp>
        <p:nvSpPr>
          <p:cNvPr id="46" name="Rechteck 45"/>
          <p:cNvSpPr/>
          <p:nvPr/>
        </p:nvSpPr>
        <p:spPr bwMode="auto">
          <a:xfrm>
            <a:off x="6372200" y="2060575"/>
            <a:ext cx="2115250" cy="3600672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144000" tIns="36000" rIns="0" bIns="36000" anchor="ctr"/>
          <a:lstStyle/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DE" sz="1600" kern="0" dirty="0">
                <a:solidFill>
                  <a:sysClr val="windowText" lastClr="000000"/>
                </a:solidFill>
              </a:rPr>
              <a:t>Aufbau </a:t>
            </a:r>
            <a:r>
              <a:rPr lang="de-DE" sz="1600" b="1" kern="0" dirty="0">
                <a:solidFill>
                  <a:sysClr val="windowText" lastClr="000000"/>
                </a:solidFill>
              </a:rPr>
              <a:t>digitaler</a:t>
            </a:r>
            <a:r>
              <a:rPr lang="de-DE" sz="1600" kern="0" dirty="0">
                <a:solidFill>
                  <a:sysClr val="windowText" lastClr="000000"/>
                </a:solidFill>
              </a:rPr>
              <a:t> </a:t>
            </a:r>
            <a:r>
              <a:rPr lang="de-DE" sz="1600" b="1" kern="0" dirty="0">
                <a:solidFill>
                  <a:sysClr val="windowText" lastClr="000000"/>
                </a:solidFill>
              </a:rPr>
              <a:t>Kanäle </a:t>
            </a: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DE" sz="1600" b="1" kern="0" dirty="0">
                <a:solidFill>
                  <a:sysClr val="windowText" lastClr="000000"/>
                </a:solidFill>
              </a:rPr>
              <a:t>Kompetenzaufbau</a:t>
            </a:r>
            <a:r>
              <a:rPr lang="de-DE" sz="1600" kern="0" dirty="0">
                <a:solidFill>
                  <a:sysClr val="windowText" lastClr="000000"/>
                </a:solidFill>
              </a:rPr>
              <a:t> im </a:t>
            </a:r>
            <a:r>
              <a:rPr lang="de-DE" sz="1600" b="1" kern="0" dirty="0">
                <a:solidFill>
                  <a:sysClr val="windowText" lastClr="000000"/>
                </a:solidFill>
              </a:rPr>
              <a:t>M-Commerce</a:t>
            </a: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DE" sz="1600" kern="0" dirty="0">
                <a:solidFill>
                  <a:sysClr val="windowText" lastClr="000000"/>
                </a:solidFill>
              </a:rPr>
              <a:t>Verzahnung</a:t>
            </a:r>
            <a:r>
              <a:rPr lang="de-DE" sz="1600" b="1" kern="0" dirty="0">
                <a:solidFill>
                  <a:sysClr val="windowText" lastClr="000000"/>
                </a:solidFill>
              </a:rPr>
              <a:t> mobiler Dienste</a:t>
            </a: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DE" sz="1600" kern="0" dirty="0">
                <a:solidFill>
                  <a:sysClr val="windowText" lastClr="000000"/>
                </a:solidFill>
              </a:rPr>
              <a:t>Aufbau</a:t>
            </a:r>
            <a:r>
              <a:rPr lang="de-DE" sz="1600" b="1" kern="0" dirty="0">
                <a:solidFill>
                  <a:sysClr val="windowText" lastClr="000000"/>
                </a:solidFill>
              </a:rPr>
              <a:t>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Kunden-wissen 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notwendig</a:t>
            </a: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DE" sz="1600" kern="0" dirty="0" smtClean="0">
                <a:solidFill>
                  <a:sysClr val="windowText" lastClr="000000"/>
                </a:solidFill>
              </a:rPr>
              <a:t>Herausforderung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Datenqualität</a:t>
            </a:r>
            <a:endParaRPr lang="de-DE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570482" y="2060848"/>
            <a:ext cx="1337222" cy="7889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Visual</a:t>
            </a:r>
          </a:p>
        </p:txBody>
      </p:sp>
      <p:sp>
        <p:nvSpPr>
          <p:cNvPr id="40" name="Rechteck 39"/>
          <p:cNvSpPr/>
          <p:nvPr/>
        </p:nvSpPr>
        <p:spPr bwMode="auto">
          <a:xfrm>
            <a:off x="570482" y="2987515"/>
            <a:ext cx="1337222" cy="7889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Visual</a:t>
            </a:r>
          </a:p>
        </p:txBody>
      </p:sp>
      <p:sp>
        <p:nvSpPr>
          <p:cNvPr id="60" name="Rechteck 59"/>
          <p:cNvSpPr>
            <a:spLocks noChangeArrowheads="1"/>
          </p:cNvSpPr>
          <p:nvPr/>
        </p:nvSpPr>
        <p:spPr bwMode="auto">
          <a:xfrm>
            <a:off x="1984135" y="3941776"/>
            <a:ext cx="3812000" cy="788966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2000" tIns="36000" rIns="72000" bIns="3600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600" kern="0" dirty="0" smtClean="0">
                <a:solidFill>
                  <a:sysClr val="windowText" lastClr="000000"/>
                </a:solidFill>
              </a:rPr>
              <a:t>Chance auf Erhöhung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von spezifischen Kundenwissen</a:t>
            </a:r>
            <a:endParaRPr lang="de-DE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5" name="Rechteck 64"/>
          <p:cNvSpPr/>
          <p:nvPr/>
        </p:nvSpPr>
        <p:spPr bwMode="auto">
          <a:xfrm>
            <a:off x="570482" y="3941776"/>
            <a:ext cx="1337222" cy="7889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Visual</a:t>
            </a:r>
          </a:p>
        </p:txBody>
      </p:sp>
      <p:sp>
        <p:nvSpPr>
          <p:cNvPr id="66" name="Rechteck 65"/>
          <p:cNvSpPr>
            <a:spLocks noChangeArrowheads="1"/>
          </p:cNvSpPr>
          <p:nvPr/>
        </p:nvSpPr>
        <p:spPr bwMode="auto">
          <a:xfrm>
            <a:off x="1984136" y="4856601"/>
            <a:ext cx="3812000" cy="788966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2000" tIns="36000" rIns="72000" bIns="3600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600" kern="0" dirty="0">
                <a:solidFill>
                  <a:sysClr val="windowText" lastClr="000000"/>
                </a:solidFill>
              </a:rPr>
              <a:t>Starkes </a:t>
            </a:r>
            <a:r>
              <a:rPr lang="de-DE" sz="1600" b="1" kern="0" dirty="0">
                <a:solidFill>
                  <a:sysClr val="windowText" lastClr="000000"/>
                </a:solidFill>
              </a:rPr>
              <a:t>Interesse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von (ÖV-)Kunden </a:t>
            </a:r>
            <a:r>
              <a:rPr lang="de-DE" sz="1600" kern="0" dirty="0" smtClean="0">
                <a:solidFill>
                  <a:sysClr val="windowText" lastClr="000000"/>
                </a:solidFill>
              </a:rPr>
              <a:t>an Mobilitäts-Apps. Der Kunde hat mittlerweile hohe Erwartungen an </a:t>
            </a:r>
            <a:r>
              <a:rPr lang="de-DE" sz="1600" b="1" kern="0" dirty="0" smtClean="0">
                <a:solidFill>
                  <a:sysClr val="windowText" lastClr="000000"/>
                </a:solidFill>
              </a:rPr>
              <a:t>Datenqualität</a:t>
            </a:r>
            <a:endParaRPr lang="de-DE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7" name="Rechteck 66"/>
          <p:cNvSpPr/>
          <p:nvPr/>
        </p:nvSpPr>
        <p:spPr bwMode="auto">
          <a:xfrm>
            <a:off x="570483" y="4856601"/>
            <a:ext cx="1337222" cy="7889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</a:pPr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Visual</a:t>
            </a:r>
          </a:p>
        </p:txBody>
      </p:sp>
      <p:pic>
        <p:nvPicPr>
          <p:cNvPr id="39" name="Picture 2" descr="http://blog.affiliatewindow.com/wp-content/uploads/2013/05/m-commerce-image-we-own-the-rights.jp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46" b="16114"/>
          <a:stretch/>
        </p:blipFill>
        <p:spPr bwMode="auto">
          <a:xfrm>
            <a:off x="775585" y="3113712"/>
            <a:ext cx="927018" cy="5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4" name="Picture 2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" y="2177916"/>
            <a:ext cx="1228937" cy="55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5" name="Picture 2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04" y="4939876"/>
            <a:ext cx="1296249" cy="58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 descr="http://www.ingenieur.de/var/storage/images/media/ingenieur.de/images/eigenbilder/big-data-erfordert-grossen-aufwand-26970670/503602-2-ger-DE/Big-Data-erfordert-grossen-Aufwand-26970670.jpg"/>
          <p:cNvPicPr>
            <a:picLocks noChangeAspect="1" noChangeArrowheads="1"/>
          </p:cNvPicPr>
          <p:nvPr/>
        </p:nvPicPr>
        <p:blipFill rotWithShape="1"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72"/>
          <a:stretch/>
        </p:blipFill>
        <p:spPr bwMode="auto">
          <a:xfrm>
            <a:off x="712608" y="3983244"/>
            <a:ext cx="1052970" cy="70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RR_Präsentation">
  <a:themeElements>
    <a:clrScheme name="VRR-2012">
      <a:dk1>
        <a:sysClr val="windowText" lastClr="000000"/>
      </a:dk1>
      <a:lt1>
        <a:sysClr val="window" lastClr="FFFFFF"/>
      </a:lt1>
      <a:dk2>
        <a:srgbClr val="2B142D"/>
      </a:dk2>
      <a:lt2>
        <a:srgbClr val="99D3B2"/>
      </a:lt2>
      <a:accent1>
        <a:srgbClr val="0A6E1E"/>
      </a:accent1>
      <a:accent2>
        <a:srgbClr val="097D34"/>
      </a:accent2>
      <a:accent3>
        <a:srgbClr val="489E00"/>
      </a:accent3>
      <a:accent4>
        <a:srgbClr val="6DB032"/>
      </a:accent4>
      <a:accent5>
        <a:srgbClr val="F7901E"/>
      </a:accent5>
      <a:accent6>
        <a:srgbClr val="A7CE65"/>
      </a:accent6>
      <a:hlink>
        <a:srgbClr val="479E00"/>
      </a:hlink>
      <a:folHlink>
        <a:srgbClr val="0A6E1C"/>
      </a:folHlink>
    </a:clrScheme>
    <a:fontScheme name="Boreas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Gai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tx1">
                <a:alpha val="30000"/>
              </a:schemeClr>
            </a:gs>
            <a:gs pos="100000">
              <a:srgbClr val="FFFFFF">
                <a:alpha val="60000"/>
              </a:srgbClr>
            </a:gs>
          </a:gsLst>
          <a:lin ang="0" scaled="1"/>
          <a:tileRect/>
        </a:gradFill>
        <a:ln w="9525">
          <a:solidFill>
            <a:schemeClr val="bg1">
              <a:lumMod val="75000"/>
            </a:schemeClr>
          </a:solidFill>
          <a:miter lim="800000"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PPT Batten &amp; Company_Juli 2012">
  <a:themeElements>
    <a:clrScheme name="Batten &amp; Company">
      <a:dk1>
        <a:srgbClr val="000000"/>
      </a:dk1>
      <a:lt1>
        <a:srgbClr val="FFFFFF"/>
      </a:lt1>
      <a:dk2>
        <a:srgbClr val="000000"/>
      </a:dk2>
      <a:lt2>
        <a:srgbClr val="5C788F"/>
      </a:lt2>
      <a:accent1>
        <a:srgbClr val="5C788F"/>
      </a:accent1>
      <a:accent2>
        <a:srgbClr val="8F8F8F"/>
      </a:accent2>
      <a:accent3>
        <a:srgbClr val="ABB8C2"/>
      </a:accent3>
      <a:accent4>
        <a:srgbClr val="EAEAEA"/>
      </a:accent4>
      <a:accent5>
        <a:srgbClr val="E6E9F1"/>
      </a:accent5>
      <a:accent6>
        <a:srgbClr val="E42512"/>
      </a:accent6>
      <a:hlink>
        <a:srgbClr val="E42512"/>
      </a:hlink>
      <a:folHlink>
        <a:srgbClr val="5C788F"/>
      </a:folHlink>
    </a:clrScheme>
    <a:fontScheme name="7_PPT BBDO Consulting  Vorschlag 11.06.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317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08000" tIns="72000" rIns="108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noAutofit/>
      </a:bodyPr>
      <a:lstStyle>
        <a:defPPr marL="180000" indent="-180000">
          <a:spcBef>
            <a:spcPts val="600"/>
          </a:spcBef>
          <a:buFont typeface="Wingdings" pitchFamily="2" charset="2"/>
          <a:buChar char="§"/>
          <a:defRPr dirty="0" err="1" smtClean="0"/>
        </a:defPPr>
      </a:lstStyle>
    </a:txDef>
  </a:objectDefaults>
  <a:extraClrSchemeLst>
    <a:extraClrScheme>
      <a:clrScheme name="7_PPT BBDO Consulting  Vorschlag 11.06.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PT BBDO Consulting  Vorschlag 11.06.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8">
        <a:dk1>
          <a:srgbClr val="000000"/>
        </a:dk1>
        <a:lt1>
          <a:srgbClr val="FFFFFF"/>
        </a:lt1>
        <a:dk2>
          <a:srgbClr val="737373"/>
        </a:dk2>
        <a:lt2>
          <a:srgbClr val="D12421"/>
        </a:lt2>
        <a:accent1>
          <a:srgbClr val="FFFFFF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1E1E1"/>
        </a:accent6>
        <a:hlink>
          <a:srgbClr val="D12421"/>
        </a:hlink>
        <a:folHlink>
          <a:srgbClr val="737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9">
        <a:dk1>
          <a:srgbClr val="000000"/>
        </a:dk1>
        <a:lt1>
          <a:srgbClr val="FFFFFF"/>
        </a:lt1>
        <a:dk2>
          <a:srgbClr val="000000"/>
        </a:dk2>
        <a:lt2>
          <a:srgbClr val="D12421"/>
        </a:lt2>
        <a:accent1>
          <a:srgbClr val="DDDDDD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78787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10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1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12">
        <a:dk1>
          <a:srgbClr val="000000"/>
        </a:dk1>
        <a:lt1>
          <a:srgbClr val="FFFFFF"/>
        </a:lt1>
        <a:dk2>
          <a:srgbClr val="5F5F5F"/>
        </a:dk2>
        <a:lt2>
          <a:srgbClr val="CC0000"/>
        </a:lt2>
        <a:accent1>
          <a:srgbClr val="F8F8F8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E1E1E1"/>
        </a:accent6>
        <a:hlink>
          <a:srgbClr val="CC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13">
        <a:dk1>
          <a:srgbClr val="000000"/>
        </a:dk1>
        <a:lt1>
          <a:srgbClr val="FFFFFF"/>
        </a:lt1>
        <a:dk2>
          <a:srgbClr val="8F8F8C"/>
        </a:dk2>
        <a:lt2>
          <a:srgbClr val="CC0000"/>
        </a:lt2>
        <a:accent1>
          <a:srgbClr val="F8F8F8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E1E1E1"/>
        </a:accent6>
        <a:hlink>
          <a:srgbClr val="CC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14">
        <a:dk1>
          <a:srgbClr val="000000"/>
        </a:dk1>
        <a:lt1>
          <a:srgbClr val="FFFFFF"/>
        </a:lt1>
        <a:dk2>
          <a:srgbClr val="8F8F8C"/>
        </a:dk2>
        <a:lt2>
          <a:srgbClr val="CC0000"/>
        </a:lt2>
        <a:accent1>
          <a:srgbClr val="F8F8F8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E1E1E1"/>
        </a:accent6>
        <a:hlink>
          <a:srgbClr val="CC0000"/>
        </a:hlink>
        <a:folHlink>
          <a:srgbClr val="8F8F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15">
        <a:dk1>
          <a:srgbClr val="000000"/>
        </a:dk1>
        <a:lt1>
          <a:srgbClr val="FFFFFF"/>
        </a:lt1>
        <a:dk2>
          <a:srgbClr val="8F8F8C"/>
        </a:dk2>
        <a:lt2>
          <a:srgbClr val="CC0000"/>
        </a:lt2>
        <a:accent1>
          <a:srgbClr val="66FF66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B8FFB8"/>
        </a:accent5>
        <a:accent6>
          <a:srgbClr val="E1E1E1"/>
        </a:accent6>
        <a:hlink>
          <a:srgbClr val="CC0000"/>
        </a:hlink>
        <a:folHlink>
          <a:srgbClr val="8F8F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16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PPT Batten &amp; Company_Juli 2012">
  <a:themeElements>
    <a:clrScheme name="Batten &amp; Company">
      <a:dk1>
        <a:srgbClr val="000000"/>
      </a:dk1>
      <a:lt1>
        <a:srgbClr val="FFFFFF"/>
      </a:lt1>
      <a:dk2>
        <a:srgbClr val="000000"/>
      </a:dk2>
      <a:lt2>
        <a:srgbClr val="5C788F"/>
      </a:lt2>
      <a:accent1>
        <a:srgbClr val="5C788F"/>
      </a:accent1>
      <a:accent2>
        <a:srgbClr val="8F8F8F"/>
      </a:accent2>
      <a:accent3>
        <a:srgbClr val="ABB8C2"/>
      </a:accent3>
      <a:accent4>
        <a:srgbClr val="EAEAEA"/>
      </a:accent4>
      <a:accent5>
        <a:srgbClr val="E6E9F1"/>
      </a:accent5>
      <a:accent6>
        <a:srgbClr val="E42512"/>
      </a:accent6>
      <a:hlink>
        <a:srgbClr val="E42512"/>
      </a:hlink>
      <a:folHlink>
        <a:srgbClr val="5C788F"/>
      </a:folHlink>
    </a:clrScheme>
    <a:fontScheme name="7_PPT BBDO Consulting  Vorschlag 11.06.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317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08000" tIns="72000" rIns="108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noAutofit/>
      </a:bodyPr>
      <a:lstStyle>
        <a:defPPr marL="180000" indent="-180000">
          <a:spcBef>
            <a:spcPts val="600"/>
          </a:spcBef>
          <a:buFont typeface="Wingdings" pitchFamily="2" charset="2"/>
          <a:buChar char="§"/>
          <a:defRPr dirty="0" err="1" smtClean="0"/>
        </a:defPPr>
      </a:lstStyle>
    </a:txDef>
  </a:objectDefaults>
  <a:extraClrSchemeLst>
    <a:extraClrScheme>
      <a:clrScheme name="7_PPT BBDO Consulting  Vorschlag 11.06.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PT BBDO Consulting  Vorschlag 11.06.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8">
        <a:dk1>
          <a:srgbClr val="000000"/>
        </a:dk1>
        <a:lt1>
          <a:srgbClr val="FFFFFF"/>
        </a:lt1>
        <a:dk2>
          <a:srgbClr val="737373"/>
        </a:dk2>
        <a:lt2>
          <a:srgbClr val="D12421"/>
        </a:lt2>
        <a:accent1>
          <a:srgbClr val="FFFFFF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1E1E1"/>
        </a:accent6>
        <a:hlink>
          <a:srgbClr val="D12421"/>
        </a:hlink>
        <a:folHlink>
          <a:srgbClr val="737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9">
        <a:dk1>
          <a:srgbClr val="000000"/>
        </a:dk1>
        <a:lt1>
          <a:srgbClr val="FFFFFF"/>
        </a:lt1>
        <a:dk2>
          <a:srgbClr val="000000"/>
        </a:dk2>
        <a:lt2>
          <a:srgbClr val="D12421"/>
        </a:lt2>
        <a:accent1>
          <a:srgbClr val="DDDDDD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78787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10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1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12">
        <a:dk1>
          <a:srgbClr val="000000"/>
        </a:dk1>
        <a:lt1>
          <a:srgbClr val="FFFFFF"/>
        </a:lt1>
        <a:dk2>
          <a:srgbClr val="5F5F5F"/>
        </a:dk2>
        <a:lt2>
          <a:srgbClr val="CC0000"/>
        </a:lt2>
        <a:accent1>
          <a:srgbClr val="F8F8F8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E1E1E1"/>
        </a:accent6>
        <a:hlink>
          <a:srgbClr val="CC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13">
        <a:dk1>
          <a:srgbClr val="000000"/>
        </a:dk1>
        <a:lt1>
          <a:srgbClr val="FFFFFF"/>
        </a:lt1>
        <a:dk2>
          <a:srgbClr val="8F8F8C"/>
        </a:dk2>
        <a:lt2>
          <a:srgbClr val="CC0000"/>
        </a:lt2>
        <a:accent1>
          <a:srgbClr val="F8F8F8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E1E1E1"/>
        </a:accent6>
        <a:hlink>
          <a:srgbClr val="CC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14">
        <a:dk1>
          <a:srgbClr val="000000"/>
        </a:dk1>
        <a:lt1>
          <a:srgbClr val="FFFFFF"/>
        </a:lt1>
        <a:dk2>
          <a:srgbClr val="8F8F8C"/>
        </a:dk2>
        <a:lt2>
          <a:srgbClr val="CC0000"/>
        </a:lt2>
        <a:accent1>
          <a:srgbClr val="F8F8F8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E1E1E1"/>
        </a:accent6>
        <a:hlink>
          <a:srgbClr val="CC0000"/>
        </a:hlink>
        <a:folHlink>
          <a:srgbClr val="8F8F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15">
        <a:dk1>
          <a:srgbClr val="000000"/>
        </a:dk1>
        <a:lt1>
          <a:srgbClr val="FFFFFF"/>
        </a:lt1>
        <a:dk2>
          <a:srgbClr val="8F8F8C"/>
        </a:dk2>
        <a:lt2>
          <a:srgbClr val="CC0000"/>
        </a:lt2>
        <a:accent1>
          <a:srgbClr val="66FF66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B8FFB8"/>
        </a:accent5>
        <a:accent6>
          <a:srgbClr val="E1E1E1"/>
        </a:accent6>
        <a:hlink>
          <a:srgbClr val="CC0000"/>
        </a:hlink>
        <a:folHlink>
          <a:srgbClr val="8F8F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 BBDO Consulting  Vorschlag 11.06.03 16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PT BBDO Consulting  Vorschlag 11.06.03">
  <a:themeElements>
    <a:clrScheme name="">
      <a:dk1>
        <a:srgbClr val="000000"/>
      </a:dk1>
      <a:lt1>
        <a:srgbClr val="FFFFFF"/>
      </a:lt1>
      <a:dk2>
        <a:srgbClr val="000000"/>
      </a:dk2>
      <a:lt2>
        <a:srgbClr val="5C788F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CC0000"/>
      </a:hlink>
      <a:folHlink>
        <a:srgbClr val="969696"/>
      </a:folHlink>
    </a:clrScheme>
    <a:fontScheme name="PPT BBDO Consulting  Vorschlag 11.06.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BBDO Consulting  Vorschlag 11.06.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BBDO Consulting  Vorschlag 11.06.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BBDO Consulting  Vorschlag 11.06.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BBDO Consulting  Vorschlag 11.06.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BBDO Consulting  Vorschlag 11.06.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BBDO Consulting  Vorschlag 11.06.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BBDO Consulting  Vorschlag 11.06.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BBDO Consulting  Vorschlag 11.06.03 8">
        <a:dk1>
          <a:srgbClr val="000000"/>
        </a:dk1>
        <a:lt1>
          <a:srgbClr val="FFFFFF"/>
        </a:lt1>
        <a:dk2>
          <a:srgbClr val="737373"/>
        </a:dk2>
        <a:lt2>
          <a:srgbClr val="D12421"/>
        </a:lt2>
        <a:accent1>
          <a:srgbClr val="FFFFFF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1E1E1"/>
        </a:accent6>
        <a:hlink>
          <a:srgbClr val="D12421"/>
        </a:hlink>
        <a:folHlink>
          <a:srgbClr val="737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BBDO Consulting  Vorschlag 11.06.03 9">
        <a:dk1>
          <a:srgbClr val="000000"/>
        </a:dk1>
        <a:lt1>
          <a:srgbClr val="FFFFFF"/>
        </a:lt1>
        <a:dk2>
          <a:srgbClr val="000000"/>
        </a:dk2>
        <a:lt2>
          <a:srgbClr val="D12421"/>
        </a:lt2>
        <a:accent1>
          <a:srgbClr val="DDDDDD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78787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BBDO Consulting  Vorschlag 11.06.03 10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BBDO Consulting  Vorschlag 11.06.03 1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BBDO Consulting  Vorschlag 11.06.03 12">
        <a:dk1>
          <a:srgbClr val="000000"/>
        </a:dk1>
        <a:lt1>
          <a:srgbClr val="FFFFFF"/>
        </a:lt1>
        <a:dk2>
          <a:srgbClr val="5F5F5F"/>
        </a:dk2>
        <a:lt2>
          <a:srgbClr val="CC0000"/>
        </a:lt2>
        <a:accent1>
          <a:srgbClr val="F8F8F8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E1E1E1"/>
        </a:accent6>
        <a:hlink>
          <a:srgbClr val="CC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BBDO Consulting  Vorschlag 11.06.03 13">
        <a:dk1>
          <a:srgbClr val="000000"/>
        </a:dk1>
        <a:lt1>
          <a:srgbClr val="FFFFFF"/>
        </a:lt1>
        <a:dk2>
          <a:srgbClr val="8F8F8C"/>
        </a:dk2>
        <a:lt2>
          <a:srgbClr val="CC0000"/>
        </a:lt2>
        <a:accent1>
          <a:srgbClr val="F8F8F8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E1E1E1"/>
        </a:accent6>
        <a:hlink>
          <a:srgbClr val="CC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BBDO Consulting  Vorschlag 11.06.03 14">
        <a:dk1>
          <a:srgbClr val="000000"/>
        </a:dk1>
        <a:lt1>
          <a:srgbClr val="FFFFFF"/>
        </a:lt1>
        <a:dk2>
          <a:srgbClr val="8F8F8C"/>
        </a:dk2>
        <a:lt2>
          <a:srgbClr val="CC0000"/>
        </a:lt2>
        <a:accent1>
          <a:srgbClr val="F8F8F8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E1E1E1"/>
        </a:accent6>
        <a:hlink>
          <a:srgbClr val="CC0000"/>
        </a:hlink>
        <a:folHlink>
          <a:srgbClr val="8F8F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BBDO Consulting  Vorschlag 11.06.03 15">
        <a:dk1>
          <a:srgbClr val="000000"/>
        </a:dk1>
        <a:lt1>
          <a:srgbClr val="FFFFFF"/>
        </a:lt1>
        <a:dk2>
          <a:srgbClr val="8F8F8C"/>
        </a:dk2>
        <a:lt2>
          <a:srgbClr val="CC0000"/>
        </a:lt2>
        <a:accent1>
          <a:srgbClr val="66FF66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B8FFB8"/>
        </a:accent5>
        <a:accent6>
          <a:srgbClr val="E1E1E1"/>
        </a:accent6>
        <a:hlink>
          <a:srgbClr val="CC0000"/>
        </a:hlink>
        <a:folHlink>
          <a:srgbClr val="8F8F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BBDO Consulting  Vorschlag 11.06.03 16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VRR_Präsentation</Template>
  <TotalTime>0</TotalTime>
  <Words>967</Words>
  <Application>Microsoft Office PowerPoint</Application>
  <PresentationFormat>Bildschirmpräsentation (4:3)</PresentationFormat>
  <Paragraphs>383</Paragraphs>
  <Slides>34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VRR_Präsentation</vt:lpstr>
      <vt:lpstr>6_PPT Batten &amp; Company_Juli 2012</vt:lpstr>
      <vt:lpstr>7_PPT Batten &amp; Company_Juli 2012</vt:lpstr>
      <vt:lpstr>PPT BBDO Consulting  Vorschlag 11.06.03</vt:lpstr>
      <vt:lpstr>think-cell Folie</vt:lpstr>
      <vt:lpstr>Tarif- und Marketingstrategie VRR  Chancen der Digitalisierung und e-Ticketing </vt:lpstr>
      <vt:lpstr>Agenda</vt:lpstr>
      <vt:lpstr>1. Herausforderungen VRR</vt:lpstr>
      <vt:lpstr>PowerPoint-Präsentation</vt:lpstr>
      <vt:lpstr>Stand der Marktentwicklung</vt:lpstr>
      <vt:lpstr>Aktuelle Marktentwicklung</vt:lpstr>
      <vt:lpstr>Summary Marktbewertung</vt:lpstr>
      <vt:lpstr>Herausforderungen für VRR und ihre Implikationen</vt:lpstr>
      <vt:lpstr>Zunehmende Digitalisierung</vt:lpstr>
      <vt:lpstr>Veränderung der Gesellschaft</vt:lpstr>
      <vt:lpstr>Veränderte Mobilität</vt:lpstr>
      <vt:lpstr>Finanzierungsquellen</vt:lpstr>
      <vt:lpstr>Ziele und Maßnahmen für Marketing und Tarif</vt:lpstr>
      <vt:lpstr>2. Strategie:  Information, Vertrieb und Kommunikation</vt:lpstr>
      <vt:lpstr>Situation im VRR heute</vt:lpstr>
      <vt:lpstr>Die Information zur Fahrt als zentraler Zugang rückt ins Zentrum.</vt:lpstr>
      <vt:lpstr>Zugang zum Kunden!</vt:lpstr>
      <vt:lpstr>3. Exkurs: Pricing-Systematiken Branchenbenchmark</vt:lpstr>
      <vt:lpstr>Was machen andere Branchen?</vt:lpstr>
      <vt:lpstr>Was können wir auf den ÖV übertragen?</vt:lpstr>
      <vt:lpstr>4. Strategie: Produkt und Tarife</vt:lpstr>
      <vt:lpstr>Leitende Prinzipien für unsere Tarifentwicklung im VRR</vt:lpstr>
      <vt:lpstr>Mittelfristige Marketingstrategie</vt:lpstr>
      <vt:lpstr>Mittelfristige Marketingstrategie</vt:lpstr>
      <vt:lpstr>Mittelfristige Marketingstrategie</vt:lpstr>
      <vt:lpstr>Zwei elementare Bausteine der zukünftigen Tarifwelt</vt:lpstr>
      <vt:lpstr>Preiskomposition (e-)Tarifierung</vt:lpstr>
      <vt:lpstr>Grundidee e-Tarifeinführung</vt:lpstr>
      <vt:lpstr>PowerPoint-Präsentation</vt:lpstr>
      <vt:lpstr>5. Kritische Erfolgsfaktoren</vt:lpstr>
      <vt:lpstr>Kritische Erfolgsfaktoren</vt:lpstr>
      <vt:lpstr>5. Gesamtübersicht</vt:lpstr>
      <vt:lpstr>PowerPoint-Präsentation</vt:lpstr>
      <vt:lpstr>PowerPoint-Präsentation</vt:lpstr>
    </vt:vector>
  </TitlesOfParts>
  <Company>VRR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Wittmann, Stephanie</dc:creator>
  <cp:lastModifiedBy>Castrillo, Jose Luis</cp:lastModifiedBy>
  <cp:revision>374</cp:revision>
  <cp:lastPrinted>2014-09-29T12:14:56Z</cp:lastPrinted>
  <dcterms:created xsi:type="dcterms:W3CDTF">2014-09-04T08:58:23Z</dcterms:created>
  <dcterms:modified xsi:type="dcterms:W3CDTF">2014-12-03T12:57:23Z</dcterms:modified>
</cp:coreProperties>
</file>